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82" r:id="rId3"/>
    <p:sldId id="278" r:id="rId4"/>
    <p:sldId id="283" r:id="rId5"/>
    <p:sldId id="285" r:id="rId6"/>
    <p:sldId id="288" r:id="rId7"/>
    <p:sldId id="284" r:id="rId8"/>
    <p:sldId id="286" r:id="rId9"/>
    <p:sldId id="287" r:id="rId10"/>
    <p:sldId id="290" r:id="rId11"/>
    <p:sldId id="291" r:id="rId12"/>
    <p:sldId id="292" r:id="rId13"/>
    <p:sldId id="293" r:id="rId14"/>
    <p:sldId id="294" r:id="rId15"/>
    <p:sldId id="295" r:id="rId16"/>
    <p:sldId id="296" r:id="rId17"/>
  </p:sldIdLst>
  <p:sldSz cx="12188825" cy="6858000"/>
  <p:notesSz cx="6858000" cy="9144000"/>
  <p:custDataLst>
    <p:tags r:id="rId20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9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howGuides="1">
      <p:cViewPr varScale="1">
        <p:scale>
          <a:sx n="68" d="100"/>
          <a:sy n="68" d="100"/>
        </p:scale>
        <p:origin x="250" y="5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211FCB3-78BC-4C0F-B106-8B08749C745B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2020/4/7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386A95-D0A4-44B9-98DA-3665758D8262}" type="slidenum">
              <a:rPr lang="en-US" altLang="zh-TW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190FB85D-FE10-43F3-B64E-9566D03313F4}" type="datetime1">
              <a:rPr lang="zh-TW" altLang="en-US" smtClean="0"/>
              <a:pPr/>
              <a:t>2020/4/7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smtClean="0"/>
              <a:t>編輯</a:t>
            </a:r>
            <a:r>
              <a:rPr lang="zh-TW" altLang="en-US" dirty="0" smtClean="0"/>
              <a:t>母片文字樣式</a:t>
            </a:r>
            <a:endParaRPr lang="zh-TW" altLang="en-US" dirty="0"/>
          </a:p>
          <a:p>
            <a:pPr lvl="1" rtl="0"/>
            <a:r>
              <a:rPr lang="zh-TW" altLang="en-US" dirty="0" smtClean="0"/>
              <a:t>第二層</a:t>
            </a:r>
            <a:endParaRPr lang="zh-TW" altLang="en-US" dirty="0"/>
          </a:p>
          <a:p>
            <a:pPr lvl="2" rtl="0"/>
            <a:r>
              <a:rPr lang="zh-TW" altLang="en-US" dirty="0" smtClean="0"/>
              <a:t>第三層</a:t>
            </a:r>
            <a:endParaRPr lang="zh-TW" altLang="en-US" dirty="0"/>
          </a:p>
          <a:p>
            <a:pPr lvl="3" rtl="0"/>
            <a:r>
              <a:rPr lang="zh-TW" altLang="en-US" dirty="0" smtClean="0"/>
              <a:t>第四層</a:t>
            </a:r>
            <a:endParaRPr lang="zh-TW" altLang="en-US" dirty="0"/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FC3821A9-1C31-4760-BDBC-9A0BA471B1B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>
                <a:latin typeface="Mingliu" panose="02020509000000000000" pitchFamily="49" charset="-120"/>
                <a:ea typeface="Mingliu" panose="02020509000000000000" pitchFamily="49" charset="-120"/>
              </a:rPr>
              <a:t>注意：若要取代圖片，請直接選取該圖片並將它刪除。接著使用 [插入圖片] 圖示將它取代成您的圖片！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C3821A9-1C31-4760-BDBC-9A0BA471B1B7}" type="slidenum">
              <a:rPr 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1</a:t>
            </a:fld>
            <a:endParaRPr lang="en-US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0022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10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83642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11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10971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12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84625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13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97509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14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25890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15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78937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16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88377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334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9192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04262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30495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22632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13126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71895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95309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66A891-2AF2-411E-AE4F-731FCD3CA170}" type="datetime1">
              <a:rPr lang="zh-TW" altLang="en-US" smtClean="0"/>
              <a:pPr/>
              <a:t>2020/4/7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D70A9E4-487B-47FB-9136-8D66922A45AC}" type="datetime1">
              <a:rPr lang="zh-TW" altLang="en-US" smtClean="0"/>
              <a:pPr/>
              <a:t>2020/4/7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F8C5216-F814-422A-8DE7-055FA5948E7F}" type="datetime1">
              <a:rPr lang="zh-TW" altLang="en-US" smtClean="0"/>
              <a:pPr/>
              <a:t>2020/4/7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13" name="頁尾預留位置 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2" name="日期預留位置 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4E7345-34D4-4A01-8DA3-A15C1B29657F}" type="datetime1">
              <a:rPr lang="zh-TW" altLang="en-US" smtClean="0"/>
              <a:pPr/>
              <a:t>2020/4/7</a:t>
            </a:fld>
            <a:endParaRPr lang="zh-TW" altLang="en-US" dirty="0"/>
          </a:p>
        </p:txBody>
      </p:sp>
      <p:sp>
        <p:nvSpPr>
          <p:cNvPr id="14" name="投影片編號預留位置 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BC12785-3F27-4559-955D-2D20BE8AEB59}" type="datetime1">
              <a:rPr lang="zh-TW" altLang="en-US" smtClean="0"/>
              <a:pPr/>
              <a:t>2020/4/7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 hasCustomPrompt="1"/>
          </p:nvPr>
        </p:nvSpPr>
        <p:spPr>
          <a:xfrm>
            <a:off x="9218612" y="685801"/>
            <a:ext cx="1828801" cy="5486400"/>
          </a:xfrm>
        </p:spPr>
        <p:txBody>
          <a:bodyPr vert="eaVert" rtlCol="0"/>
          <a:lstStyle/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0160582-565A-4D01-901A-698F5A3E90CB}" type="datetime1">
              <a:rPr lang="zh-TW" altLang="en-US" smtClean="0"/>
              <a:pPr/>
              <a:t>2020/4/7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 rtlCol="0">
            <a:norm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pPr rtl="0"/>
            <a:r>
              <a:rPr lang="zh-tw" altLang="zh-TW" dirty="0" smtClean="0"/>
              <a:t>按一下圖示以新增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圖片</a:t>
            </a:r>
          </a:p>
          <a:p>
            <a:pPr rtl="0"/>
            <a:endParaRPr lang="zh-TW" altLang="en-US" dirty="0"/>
          </a:p>
        </p:txBody>
      </p:sp>
      <p:sp>
        <p:nvSpPr>
          <p:cNvPr id="7" name="矩形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2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lvl1pPr>
          </a:lstStyle>
          <a:p>
            <a:pPr rtl="0"/>
            <a:r>
              <a:rPr lang="zh-tw" altLang="zh-TW" dirty="0" smtClean="0"/>
              <a:t>按一下圖示以新增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圖片</a:t>
            </a:r>
          </a:p>
          <a:p>
            <a:pPr rtl="0"/>
            <a:endParaRPr lang="zh-TW" altLang="en-US" dirty="0"/>
          </a:p>
        </p:txBody>
      </p:sp>
      <p:sp>
        <p:nvSpPr>
          <p:cNvPr id="9" name="矩形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3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lvl1pPr>
          </a:lstStyle>
          <a:p>
            <a:pPr rtl="0"/>
            <a:r>
              <a:rPr lang="zh-tw" altLang="zh-TW" dirty="0" smtClean="0"/>
              <a:t>按一下圖示以新增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圖片</a:t>
            </a:r>
          </a:p>
          <a:p>
            <a:pPr rtl="0"/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E62F8F8-28F1-41FD-A44E-8D881180134C}" type="datetime1">
              <a:rPr lang="zh-TW" altLang="en-US" smtClean="0"/>
              <a:pPr/>
              <a:t>2020/4/7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替代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 rtlCol="0">
            <a:norm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11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0" indent="0" algn="ctr" rtl="0">
              <a:buNone/>
              <a:defRPr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zh-TW" dirty="0" smtClean="0"/>
          </a:p>
        </p:txBody>
      </p:sp>
      <p:sp>
        <p:nvSpPr>
          <p:cNvPr id="12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 rtl="0">
              <a:buNone/>
              <a:defRPr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zh-TW" dirty="0" smtClean="0"/>
          </a:p>
        </p:txBody>
      </p:sp>
      <p:sp>
        <p:nvSpPr>
          <p:cNvPr id="13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69078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4572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935F84-04B1-48F7-AFC1-9326B87E1224}" type="datetime1">
              <a:rPr lang="zh-TW" altLang="en-US" smtClean="0"/>
              <a:pPr/>
              <a:t>2020/4/7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A553C1-3DA2-4D56-98FF-1F0F01FF3074}" type="datetime1">
              <a:rPr lang="zh-TW" altLang="en-US" smtClean="0"/>
              <a:pPr/>
              <a:t>2020/4/7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4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 rtlCol="0">
            <a:normAutofit/>
          </a:bodyPr>
          <a:lstStyle>
            <a:lvl1pPr marL="45720" indent="0" algn="ctr">
              <a:buNone/>
              <a:defRPr sz="1600"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cxnSp>
        <p:nvCxnSpPr>
          <p:cNvPr id="8" name="直線接點​​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05C49-BA51-4097-9079-193BC8D4D477}" type="datetime1">
              <a:rPr lang="zh-TW" altLang="en-US" smtClean="0"/>
              <a:pPr/>
              <a:t>2020/4/7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A1D2FC5-2D97-4799-989B-7C357E69FFE8}" type="datetime1">
              <a:rPr lang="zh-TW" altLang="en-US" smtClean="0"/>
              <a:pPr/>
              <a:t>2020/4/7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C3AB68-BBBE-41A7-BDC3-75E63C770DB5}" type="datetime1">
              <a:rPr lang="zh-TW" altLang="en-US" smtClean="0"/>
              <a:pPr/>
              <a:t>2020/4/7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1138EB4-67AA-466F-A488-92FA6EEC159E}" type="datetime1">
              <a:rPr lang="zh-TW" altLang="en-US" smtClean="0"/>
              <a:pPr/>
              <a:t>2020/4/7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5ACEEB7-7423-42F6-BBD1-F7BC82CC5E54}" type="datetime1">
              <a:rPr lang="zh-TW" altLang="en-US" smtClean="0"/>
              <a:pPr/>
              <a:t>2020/4/7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cxnSp>
        <p:nvCxnSpPr>
          <p:cNvPr id="8" name="直線接點​​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 smtClean="0"/>
              <a:t>按一下</a:t>
            </a:r>
            <a:r>
              <a:rPr lang="zh-TW" altLang="en-US" dirty="0"/>
              <a:t>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 smtClean="0"/>
              <a:t>編輯母片文字樣式</a:t>
            </a:r>
            <a:endParaRPr lang="zh-TW" altLang="en-US" dirty="0"/>
          </a:p>
          <a:p>
            <a:pPr lvl="1" rtl="0"/>
            <a:r>
              <a:rPr lang="zh-TW" altLang="en-US" dirty="0" smtClean="0"/>
              <a:t>第二層</a:t>
            </a:r>
            <a:endParaRPr lang="zh-TW" altLang="en-US" dirty="0"/>
          </a:p>
          <a:p>
            <a:pPr lvl="2" rtl="0"/>
            <a:r>
              <a:rPr lang="zh-TW" altLang="en-US" dirty="0" smtClean="0"/>
              <a:t>第三層</a:t>
            </a:r>
            <a:endParaRPr lang="zh-TW" altLang="en-US" dirty="0"/>
          </a:p>
          <a:p>
            <a:pPr lvl="3" rtl="0"/>
            <a:r>
              <a:rPr lang="zh-TW" altLang="en-US" dirty="0" smtClean="0"/>
              <a:t>第四層</a:t>
            </a:r>
            <a:endParaRPr lang="zh-TW" altLang="en-US" dirty="0"/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C168F51F-3692-4665-BE78-1B5FB9A16ED2}" type="datetime1">
              <a:rPr lang="zh-TW" altLang="en-US" smtClean="0"/>
              <a:pPr/>
              <a:t>2020/4/7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F25A965E-3C11-4F28-82DC-E30D63FAC43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KPxMB2Vi3U&amp;t=11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youtube.com/watch?v=28NhyybNBIk" TargetMode="External"/><Relationship Id="rId4" Type="http://schemas.openxmlformats.org/officeDocument/2006/relationships/hyperlink" Target="https://www.youtube.com/watch?v=DBDBLL6K3C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Y5IcYxW2E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youtube.com/watch?v=LXq4QUm-ckA" TargetMode="External"/><Relationship Id="rId4" Type="http://schemas.openxmlformats.org/officeDocument/2006/relationships/hyperlink" Target="https://www.youtube.com/watch?v=udrOYF3mAE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1522413" y="4653136"/>
            <a:ext cx="9144002" cy="947736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dirty="0" smtClean="0">
                <a:latin typeface="+mj-ea"/>
                <a:ea typeface="+mj-ea"/>
                <a:sym typeface="Arial" panose="020B0604020202020204" pitchFamily="34" charset="0"/>
              </a:rPr>
              <a:t>龍山國小午餐衛生教育</a:t>
            </a:r>
            <a:endParaRPr lang="zh-TW" altLang="en-US" dirty="0"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522413" y="5599372"/>
            <a:ext cx="9144000" cy="806152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5000" dirty="0" smtClean="0">
                <a:latin typeface="+mj-ea"/>
                <a:ea typeface="+mj-ea"/>
                <a:sym typeface="Arial" panose="020B0604020202020204" pitchFamily="34" charset="0"/>
              </a:rPr>
              <a:t>用餐禮儀指導</a:t>
            </a:r>
            <a:endParaRPr lang="zh-TW" altLang="en-US" sz="5000" dirty="0">
              <a:latin typeface="+mj-ea"/>
              <a:ea typeface="+mj-ea"/>
              <a:sym typeface="Arial" panose="020B0604020202020204" pitchFamily="34" charset="0"/>
            </a:endParaRPr>
          </a:p>
        </p:txBody>
      </p:sp>
      <p:pic>
        <p:nvPicPr>
          <p:cNvPr id="13" name="圖片版面配置區 1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6" r="10896"/>
          <a:stretch>
            <a:fillRect/>
          </a:stretch>
        </p:blipFill>
        <p:spPr>
          <a:xfrm>
            <a:off x="1484930" y="1020086"/>
            <a:ext cx="2592388" cy="3314700"/>
          </a:xfrm>
        </p:spPr>
      </p:pic>
      <p:pic>
        <p:nvPicPr>
          <p:cNvPr id="16" name="圖片版面配置區 15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6" r="10896"/>
          <a:stretch>
            <a:fillRect/>
          </a:stretch>
        </p:blipFill>
        <p:spPr>
          <a:xfrm>
            <a:off x="4798219" y="1020086"/>
            <a:ext cx="2592388" cy="3314700"/>
          </a:xfrm>
        </p:spPr>
      </p:pic>
      <p:pic>
        <p:nvPicPr>
          <p:cNvPr id="21" name="圖片版面配置區 20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6" r="10896"/>
          <a:stretch>
            <a:fillRect/>
          </a:stretch>
        </p:blipFill>
        <p:spPr>
          <a:xfrm>
            <a:off x="8053477" y="1020086"/>
            <a:ext cx="2592388" cy="3314700"/>
          </a:xfrm>
        </p:spPr>
      </p:pic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2854052" y="1017002"/>
            <a:ext cx="6552728" cy="8617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5000" dirty="0" smtClean="0"/>
              <a:t>1.</a:t>
            </a:r>
            <a:r>
              <a:rPr lang="zh-TW" altLang="en-US" sz="5000" dirty="0" smtClean="0"/>
              <a:t>盛裝午餐要安靜排隊</a:t>
            </a:r>
            <a:endParaRPr lang="zh-TW" altLang="en-US" sz="5000" dirty="0"/>
          </a:p>
        </p:txBody>
      </p:sp>
      <p:grpSp>
        <p:nvGrpSpPr>
          <p:cNvPr id="12" name="群組 11"/>
          <p:cNvGrpSpPr/>
          <p:nvPr/>
        </p:nvGrpSpPr>
        <p:grpSpPr>
          <a:xfrm>
            <a:off x="945840" y="2636912"/>
            <a:ext cx="10729192" cy="3029533"/>
            <a:chOff x="793726" y="3150994"/>
            <a:chExt cx="10729192" cy="302953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312" y="3150994"/>
              <a:ext cx="1343572" cy="3013100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690" y="3667694"/>
              <a:ext cx="1440160" cy="2449929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DFC"/>
                </a:clrFrom>
                <a:clrTo>
                  <a:srgbClr val="FFFD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3489" y="3513053"/>
              <a:ext cx="1344731" cy="2651041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243" y="3333792"/>
              <a:ext cx="1273282" cy="2783032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0997" y="3772463"/>
              <a:ext cx="1069315" cy="2408064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7774" y="4012548"/>
              <a:ext cx="1127644" cy="2072717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793726" y="6012854"/>
              <a:ext cx="10729192" cy="167673"/>
            </a:xfrm>
            <a:prstGeom prst="rect">
              <a:avLst/>
            </a:prstGeom>
            <a:blipFill>
              <a:blip r:embed="rId9"/>
              <a:tile tx="0" ty="0" sx="100000" sy="100000" flip="none" algn="tl"/>
            </a:blip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375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1485900" y="1018330"/>
            <a:ext cx="9145016" cy="8617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5000" dirty="0" smtClean="0"/>
              <a:t>2.</a:t>
            </a:r>
            <a:r>
              <a:rPr lang="zh-TW" altLang="en-US" sz="5000" dirty="0" smtClean="0"/>
              <a:t>排隊及用餐時要安靜、不說話</a:t>
            </a:r>
            <a:endParaRPr lang="zh-TW" altLang="en-US" sz="5000" dirty="0"/>
          </a:p>
        </p:txBody>
      </p:sp>
      <p:grpSp>
        <p:nvGrpSpPr>
          <p:cNvPr id="25" name="群組 24"/>
          <p:cNvGrpSpPr/>
          <p:nvPr/>
        </p:nvGrpSpPr>
        <p:grpSpPr>
          <a:xfrm>
            <a:off x="7390556" y="2196908"/>
            <a:ext cx="3678830" cy="3456384"/>
            <a:chOff x="4006180" y="2276872"/>
            <a:chExt cx="4248472" cy="4032448"/>
          </a:xfrm>
        </p:grpSpPr>
        <p:grpSp>
          <p:nvGrpSpPr>
            <p:cNvPr id="19" name="群組 18"/>
            <p:cNvGrpSpPr/>
            <p:nvPr/>
          </p:nvGrpSpPr>
          <p:grpSpPr>
            <a:xfrm>
              <a:off x="4006180" y="2276872"/>
              <a:ext cx="4248472" cy="4032448"/>
              <a:chOff x="4150196" y="2276872"/>
              <a:chExt cx="4248472" cy="4032448"/>
            </a:xfrm>
          </p:grpSpPr>
          <p:pic>
            <p:nvPicPr>
              <p:cNvPr id="14" name="圖片 13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726260" y="2636912"/>
                <a:ext cx="2781951" cy="3287760"/>
              </a:xfrm>
              <a:prstGeom prst="rect">
                <a:avLst/>
              </a:prstGeom>
            </p:spPr>
          </p:pic>
          <p:grpSp>
            <p:nvGrpSpPr>
              <p:cNvPr id="18" name="群組 17"/>
              <p:cNvGrpSpPr/>
              <p:nvPr/>
            </p:nvGrpSpPr>
            <p:grpSpPr>
              <a:xfrm>
                <a:off x="4150196" y="2276872"/>
                <a:ext cx="4248472" cy="4032448"/>
                <a:chOff x="4150196" y="2276872"/>
                <a:chExt cx="4248472" cy="4032448"/>
              </a:xfrm>
            </p:grpSpPr>
            <p:sp>
              <p:nvSpPr>
                <p:cNvPr id="15" name="橢圓 14"/>
                <p:cNvSpPr/>
                <p:nvPr/>
              </p:nvSpPr>
              <p:spPr>
                <a:xfrm>
                  <a:off x="4150196" y="2276872"/>
                  <a:ext cx="4248472" cy="4032448"/>
                </a:xfrm>
                <a:prstGeom prst="ellipse">
                  <a:avLst/>
                </a:pr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17" name="直線接點 16"/>
                <p:cNvCxnSpPr/>
                <p:nvPr/>
              </p:nvCxnSpPr>
              <p:spPr>
                <a:xfrm>
                  <a:off x="4870276" y="2780928"/>
                  <a:ext cx="2736304" cy="3024336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" name="群組 23"/>
            <p:cNvGrpSpPr/>
            <p:nvPr/>
          </p:nvGrpSpPr>
          <p:grpSpPr>
            <a:xfrm>
              <a:off x="4427321" y="3116629"/>
              <a:ext cx="780298" cy="1488015"/>
              <a:chOff x="4427321" y="3116629"/>
              <a:chExt cx="780298" cy="1488015"/>
            </a:xfrm>
          </p:grpSpPr>
          <p:pic>
            <p:nvPicPr>
              <p:cNvPr id="21" name="圖片 20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43863">
                <a:off x="4647098" y="3727688"/>
                <a:ext cx="548102" cy="358488"/>
              </a:xfrm>
              <a:prstGeom prst="rect">
                <a:avLst/>
              </a:prstGeom>
            </p:spPr>
          </p:pic>
          <p:pic>
            <p:nvPicPr>
              <p:cNvPr id="22" name="圖片 21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175925">
                <a:off x="4539884" y="3067389"/>
                <a:ext cx="576817" cy="675298"/>
              </a:xfrm>
              <a:prstGeom prst="rect">
                <a:avLst/>
              </a:prstGeom>
            </p:spPr>
          </p:pic>
          <p:pic>
            <p:nvPicPr>
              <p:cNvPr id="23" name="圖片 22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678326">
                <a:off x="4628091" y="4025116"/>
                <a:ext cx="378758" cy="780298"/>
              </a:xfrm>
              <a:prstGeom prst="rect">
                <a:avLst/>
              </a:prstGeom>
            </p:spPr>
          </p:pic>
        </p:grpSp>
      </p:grpSp>
      <p:grpSp>
        <p:nvGrpSpPr>
          <p:cNvPr id="28" name="群組 27"/>
          <p:cNvGrpSpPr/>
          <p:nvPr/>
        </p:nvGrpSpPr>
        <p:grpSpPr>
          <a:xfrm>
            <a:off x="1288446" y="2148773"/>
            <a:ext cx="5900098" cy="3391124"/>
            <a:chOff x="1269876" y="2204864"/>
            <a:chExt cx="5900098" cy="3391124"/>
          </a:xfrm>
        </p:grpSpPr>
        <p:pic>
          <p:nvPicPr>
            <p:cNvPr id="11266" name="Picture 2" descr="咳嗽】素材_免费咳嗽图片素材_咳嗽素材大全_万素网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9876" y="2505116"/>
              <a:ext cx="3024336" cy="3090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橢圓形圖說文字 25"/>
            <p:cNvSpPr/>
            <p:nvPr/>
          </p:nvSpPr>
          <p:spPr>
            <a:xfrm>
              <a:off x="4189251" y="2204864"/>
              <a:ext cx="2980723" cy="2132046"/>
            </a:xfrm>
            <a:prstGeom prst="wedgeEllipseCallout">
              <a:avLst>
                <a:gd name="adj1" fmla="val -65404"/>
                <a:gd name="adj2" fmla="val 27624"/>
              </a:avLst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000" dirty="0" smtClean="0"/>
                <a:t>     打噴嚏、</a:t>
              </a:r>
              <a:endParaRPr lang="en-US" altLang="zh-TW" sz="3000" dirty="0" smtClean="0"/>
            </a:p>
            <a:p>
              <a:pPr algn="ctr"/>
              <a:r>
                <a:rPr lang="zh-TW" altLang="en-US" sz="3000" dirty="0" smtClean="0"/>
                <a:t>咳嗽要記得</a:t>
              </a:r>
              <a:r>
                <a:rPr lang="zh-TW" altLang="en-US" sz="3000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遮住口鼻</a:t>
              </a:r>
              <a:r>
                <a:rPr lang="zh-TW" altLang="en-US" sz="3000" dirty="0" smtClean="0"/>
                <a:t>喔！</a:t>
              </a:r>
              <a:endParaRPr lang="zh-TW" altLang="en-US" sz="3000" dirty="0"/>
            </a:p>
          </p:txBody>
        </p:sp>
      </p:grpSp>
      <p:sp>
        <p:nvSpPr>
          <p:cNvPr id="27" name="圓角矩形 26"/>
          <p:cNvSpPr/>
          <p:nvPr/>
        </p:nvSpPr>
        <p:spPr>
          <a:xfrm>
            <a:off x="3817536" y="5592263"/>
            <a:ext cx="4481744" cy="713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500" dirty="0" smtClean="0"/>
              <a:t>防</a:t>
            </a:r>
            <a:r>
              <a:rPr lang="zh-TW" altLang="en-US" sz="3500" dirty="0"/>
              <a:t>止</a:t>
            </a:r>
            <a:r>
              <a:rPr lang="zh-TW" altLang="en-US" sz="3500" dirty="0" smtClean="0"/>
              <a:t>飛沫、保持</a:t>
            </a:r>
            <a:r>
              <a:rPr lang="zh-TW" altLang="en-US" sz="3500" dirty="0"/>
              <a:t>衛生</a:t>
            </a:r>
          </a:p>
        </p:txBody>
      </p:sp>
    </p:spTree>
    <p:extLst>
      <p:ext uri="{BB962C8B-B14F-4D97-AF65-F5344CB8AC3E}">
        <p14:creationId xmlns:p14="http://schemas.microsoft.com/office/powerpoint/2010/main" val="151077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1341884" y="1065972"/>
            <a:ext cx="9577064" cy="8617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5000" dirty="0" smtClean="0"/>
              <a:t>3.</a:t>
            </a:r>
            <a:r>
              <a:rPr lang="zh-TW" altLang="en-US" sz="5000" dirty="0" smtClean="0"/>
              <a:t>細嚼慢嚥、不挑食、飯菜吃光光</a:t>
            </a:r>
            <a:endParaRPr lang="zh-TW" altLang="en-US" sz="5000" dirty="0"/>
          </a:p>
        </p:txBody>
      </p:sp>
      <p:grpSp>
        <p:nvGrpSpPr>
          <p:cNvPr id="19" name="群組 18"/>
          <p:cNvGrpSpPr/>
          <p:nvPr/>
        </p:nvGrpSpPr>
        <p:grpSpPr>
          <a:xfrm>
            <a:off x="1307124" y="2472333"/>
            <a:ext cx="9395800" cy="3407249"/>
            <a:chOff x="1307124" y="2472333"/>
            <a:chExt cx="9395800" cy="3407249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90808" y="2546185"/>
              <a:ext cx="3079184" cy="3319404"/>
            </a:xfrm>
            <a:prstGeom prst="rect">
              <a:avLst/>
            </a:prstGeom>
          </p:spPr>
        </p:pic>
        <p:sp>
          <p:nvSpPr>
            <p:cNvPr id="6" name="橢圓形圖說文字 5"/>
            <p:cNvSpPr/>
            <p:nvPr/>
          </p:nvSpPr>
          <p:spPr>
            <a:xfrm>
              <a:off x="7822604" y="2541708"/>
              <a:ext cx="2880320" cy="1614723"/>
            </a:xfrm>
            <a:prstGeom prst="wedgeEllipseCallout">
              <a:avLst>
                <a:gd name="adj1" fmla="val -34830"/>
                <a:gd name="adj2" fmla="val 651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500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均衡飲食</a:t>
              </a:r>
              <a:endParaRPr lang="en-US" altLang="zh-TW" sz="35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zh-TW" altLang="en-US" sz="3500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營養多多</a:t>
              </a:r>
              <a:endParaRPr lang="zh-TW" altLang="en-US" sz="35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橢圓形圖說文字 12"/>
            <p:cNvSpPr/>
            <p:nvPr/>
          </p:nvSpPr>
          <p:spPr>
            <a:xfrm>
              <a:off x="1307124" y="4432404"/>
              <a:ext cx="3435108" cy="1371570"/>
            </a:xfrm>
            <a:prstGeom prst="wedgeEllipseCallout">
              <a:avLst>
                <a:gd name="adj1" fmla="val -32359"/>
                <a:gd name="adj2" fmla="val -2087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500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天天五蔬果</a:t>
              </a:r>
              <a:endParaRPr lang="zh-TW" altLang="en-US" sz="3500" dirty="0"/>
            </a:p>
          </p:txBody>
        </p:sp>
        <p:sp>
          <p:nvSpPr>
            <p:cNvPr id="15" name="橢圓形圖說文字 14"/>
            <p:cNvSpPr/>
            <p:nvPr/>
          </p:nvSpPr>
          <p:spPr>
            <a:xfrm>
              <a:off x="8359958" y="4511430"/>
              <a:ext cx="2160240" cy="1368152"/>
            </a:xfrm>
            <a:prstGeom prst="wedgeEllipseCallout">
              <a:avLst>
                <a:gd name="adj1" fmla="val 29192"/>
                <a:gd name="adj2" fmla="val 10347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500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坐姿</a:t>
              </a:r>
              <a:endParaRPr lang="en-US" altLang="zh-TW" sz="35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zh-TW" altLang="en-US" sz="3500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端正</a:t>
              </a:r>
              <a:endParaRPr lang="zh-TW" altLang="en-US" sz="35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橢圓形圖說文字 17"/>
            <p:cNvSpPr/>
            <p:nvPr/>
          </p:nvSpPr>
          <p:spPr>
            <a:xfrm>
              <a:off x="1548514" y="2472333"/>
              <a:ext cx="2952328" cy="1654790"/>
            </a:xfrm>
            <a:prstGeom prst="wedgeEllipseCallout">
              <a:avLst>
                <a:gd name="adj1" fmla="val -32359"/>
                <a:gd name="adj2" fmla="val -20876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500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不吃太快</a:t>
              </a:r>
              <a:endParaRPr lang="en-US" altLang="zh-TW" sz="35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zh-TW" altLang="en-US" sz="3500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不吃太慢</a:t>
              </a:r>
              <a:endParaRPr lang="zh-TW" altLang="en-US" sz="35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3502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/>
        </p:nvGrpSpPr>
        <p:grpSpPr>
          <a:xfrm>
            <a:off x="2205980" y="407422"/>
            <a:ext cx="7704856" cy="2060848"/>
            <a:chOff x="2349996" y="206207"/>
            <a:chExt cx="7704856" cy="2060848"/>
          </a:xfrm>
        </p:grpSpPr>
        <p:sp>
          <p:nvSpPr>
            <p:cNvPr id="7" name="橢圓 6"/>
            <p:cNvSpPr/>
            <p:nvPr/>
          </p:nvSpPr>
          <p:spPr>
            <a:xfrm>
              <a:off x="2349996" y="206207"/>
              <a:ext cx="7704856" cy="20608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674032" y="574911"/>
              <a:ext cx="7056784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TW" altLang="en-US" sz="8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用餐後三件事</a:t>
              </a:r>
              <a:endParaRPr lang="zh-TW" alt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13" name="AutoShape 2" descr="數字1蛋糕模圖片- 海量高清數字1蛋糕模圖片大全- 阿里巴巴"/>
          <p:cNvSpPr>
            <a:spLocks noChangeAspect="1" noChangeArrowheads="1"/>
          </p:cNvSpPr>
          <p:nvPr/>
        </p:nvSpPr>
        <p:spPr bwMode="auto">
          <a:xfrm>
            <a:off x="1341884" y="530120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7" name="群組 16"/>
          <p:cNvGrpSpPr/>
          <p:nvPr/>
        </p:nvGrpSpPr>
        <p:grpSpPr>
          <a:xfrm>
            <a:off x="621804" y="2708920"/>
            <a:ext cx="11053228" cy="3224586"/>
            <a:chOff x="531794" y="2616682"/>
            <a:chExt cx="11053228" cy="3224586"/>
          </a:xfrm>
        </p:grpSpPr>
        <p:grpSp>
          <p:nvGrpSpPr>
            <p:cNvPr id="14" name="群組 13"/>
            <p:cNvGrpSpPr/>
            <p:nvPr/>
          </p:nvGrpSpPr>
          <p:grpSpPr>
            <a:xfrm>
              <a:off x="531794" y="4761148"/>
              <a:ext cx="11053228" cy="1080120"/>
              <a:chOff x="513792" y="3717032"/>
              <a:chExt cx="11053228" cy="1080120"/>
            </a:xfrm>
          </p:grpSpPr>
          <p:sp>
            <p:nvSpPr>
              <p:cNvPr id="9" name="圓角矩形 8"/>
              <p:cNvSpPr/>
              <p:nvPr/>
            </p:nvSpPr>
            <p:spPr>
              <a:xfrm>
                <a:off x="513792" y="3717032"/>
                <a:ext cx="3312368" cy="1080120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5400" dirty="0" smtClean="0"/>
                  <a:t>處理廚餘</a:t>
                </a:r>
                <a:endParaRPr lang="zh-TW" altLang="en-US" sz="5400" dirty="0"/>
              </a:p>
            </p:txBody>
          </p:sp>
          <p:sp>
            <p:nvSpPr>
              <p:cNvPr id="10" name="圓角矩形 9"/>
              <p:cNvSpPr/>
              <p:nvPr/>
            </p:nvSpPr>
            <p:spPr>
              <a:xfrm>
                <a:off x="4384222" y="3717032"/>
                <a:ext cx="3312368" cy="1080120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5400" dirty="0" smtClean="0"/>
                  <a:t>潔牙漱口</a:t>
                </a:r>
                <a:endParaRPr lang="zh-TW" altLang="en-US" sz="5400" dirty="0"/>
              </a:p>
            </p:txBody>
          </p:sp>
          <p:sp>
            <p:nvSpPr>
              <p:cNvPr id="11" name="圓角矩形 10"/>
              <p:cNvSpPr/>
              <p:nvPr/>
            </p:nvSpPr>
            <p:spPr>
              <a:xfrm>
                <a:off x="8254652" y="3717032"/>
                <a:ext cx="3312368" cy="1080120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5400" dirty="0" smtClean="0"/>
                  <a:t>安靜休息</a:t>
                </a:r>
                <a:endParaRPr lang="zh-TW" altLang="en-US" sz="5400" dirty="0"/>
              </a:p>
            </p:txBody>
          </p:sp>
        </p:grpSp>
        <p:grpSp>
          <p:nvGrpSpPr>
            <p:cNvPr id="15" name="群組 14"/>
            <p:cNvGrpSpPr/>
            <p:nvPr/>
          </p:nvGrpSpPr>
          <p:grpSpPr>
            <a:xfrm>
              <a:off x="1114734" y="2616682"/>
              <a:ext cx="9887348" cy="2148453"/>
              <a:chOff x="1211188" y="4376717"/>
              <a:chExt cx="9887348" cy="2148453"/>
            </a:xfrm>
          </p:grpSpPr>
          <p:pic>
            <p:nvPicPr>
              <p:cNvPr id="1028" name="Picture 4" descr="手绘数字图片1到10创意(第1页) - 要无忧健康图库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1188" y="4382045"/>
                <a:ext cx="2133600" cy="2143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3数字(第1页) - 一起扣扣网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64936" y="4376717"/>
                <a:ext cx="2133600" cy="2143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6" name="Picture 12" descr="数字2卡通图片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7184" y="4376717"/>
                <a:ext cx="2115356" cy="21186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7161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837828" y="1046515"/>
            <a:ext cx="10297144" cy="8617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5000" dirty="0" smtClean="0"/>
              <a:t>1.</a:t>
            </a:r>
            <a:r>
              <a:rPr lang="zh-TW" altLang="en-US" sz="5000" dirty="0" smtClean="0"/>
              <a:t>整理桌面、餐具及餐車、處理廚餘</a:t>
            </a:r>
            <a:endParaRPr lang="zh-TW" altLang="en-US" sz="5000" dirty="0"/>
          </a:p>
        </p:txBody>
      </p:sp>
      <p:pic>
        <p:nvPicPr>
          <p:cNvPr id="7172" name="Picture 4" descr="可爱小男孩擦东西擦桌子图案免抠素材免费下载_觅元素51yuansu.co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76" y="2176952"/>
            <a:ext cx="2816982" cy="394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群組 16"/>
          <p:cNvGrpSpPr/>
          <p:nvPr/>
        </p:nvGrpSpPr>
        <p:grpSpPr>
          <a:xfrm>
            <a:off x="8398668" y="2338096"/>
            <a:ext cx="2577580" cy="4386785"/>
            <a:chOff x="6754746" y="2458444"/>
            <a:chExt cx="2577580" cy="4386785"/>
          </a:xfrm>
        </p:grpSpPr>
        <p:grpSp>
          <p:nvGrpSpPr>
            <p:cNvPr id="16" name="群組 15"/>
            <p:cNvGrpSpPr/>
            <p:nvPr/>
          </p:nvGrpSpPr>
          <p:grpSpPr>
            <a:xfrm>
              <a:off x="7107432" y="2458444"/>
              <a:ext cx="1795292" cy="2269422"/>
              <a:chOff x="7107432" y="2458444"/>
              <a:chExt cx="1795292" cy="2269422"/>
            </a:xfrm>
          </p:grpSpPr>
          <p:sp>
            <p:nvSpPr>
              <p:cNvPr id="6" name="向下箭號圖說文字 5"/>
              <p:cNvSpPr/>
              <p:nvPr/>
            </p:nvSpPr>
            <p:spPr>
              <a:xfrm>
                <a:off x="7107432" y="2458444"/>
                <a:ext cx="1795292" cy="2269422"/>
              </a:xfrm>
              <a:prstGeom prst="downArrowCallou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7174" name="Picture 6" descr="今すぐできる、生ごみ減量の取り組み 市原市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18548" y="2547502"/>
                <a:ext cx="1305960" cy="13059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群組 13"/>
            <p:cNvGrpSpPr/>
            <p:nvPr/>
          </p:nvGrpSpPr>
          <p:grpSpPr>
            <a:xfrm>
              <a:off x="6754746" y="4267649"/>
              <a:ext cx="2577580" cy="2577580"/>
              <a:chOff x="6754746" y="4267649"/>
              <a:chExt cx="2577580" cy="2577580"/>
            </a:xfrm>
          </p:grpSpPr>
          <p:pic>
            <p:nvPicPr>
              <p:cNvPr id="7176" name="Picture 8" descr="卡通_蓝色的水桶【高清卡通手绘png素材】-90设计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4746" y="4267649"/>
                <a:ext cx="2577580" cy="25775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文字方塊 12"/>
              <p:cNvSpPr txBox="1"/>
              <p:nvPr/>
            </p:nvSpPr>
            <p:spPr>
              <a:xfrm>
                <a:off x="7462564" y="4727866"/>
                <a:ext cx="144016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600" dirty="0" smtClean="0"/>
                  <a:t>廚餘桶</a:t>
                </a:r>
                <a:endParaRPr lang="zh-TW" altLang="en-US" sz="2600" dirty="0"/>
              </a:p>
            </p:txBody>
          </p:sp>
        </p:grpSp>
      </p:grpSp>
      <p:grpSp>
        <p:nvGrpSpPr>
          <p:cNvPr id="2" name="群組 1"/>
          <p:cNvGrpSpPr/>
          <p:nvPr/>
        </p:nvGrpSpPr>
        <p:grpSpPr>
          <a:xfrm>
            <a:off x="4811839" y="2191097"/>
            <a:ext cx="2861848" cy="4115240"/>
            <a:chOff x="4870276" y="2338096"/>
            <a:chExt cx="2861848" cy="4115240"/>
          </a:xfrm>
        </p:grpSpPr>
        <p:sp>
          <p:nvSpPr>
            <p:cNvPr id="18" name="圓角矩形 17"/>
            <p:cNvSpPr/>
            <p:nvPr/>
          </p:nvSpPr>
          <p:spPr>
            <a:xfrm>
              <a:off x="4923812" y="2338096"/>
              <a:ext cx="2808312" cy="11521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000" dirty="0" smtClean="0"/>
                <a:t>使用衛生紙將</a:t>
              </a:r>
              <a:r>
                <a:rPr lang="zh-TW" altLang="en-US" sz="3000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餐具擦拭乾淨</a:t>
              </a:r>
              <a:endParaRPr lang="zh-TW" altLang="en-US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圓角矩形 22"/>
            <p:cNvSpPr/>
            <p:nvPr/>
          </p:nvSpPr>
          <p:spPr>
            <a:xfrm>
              <a:off x="4923812" y="3678928"/>
              <a:ext cx="2808312" cy="15506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000" dirty="0" smtClean="0"/>
                <a:t>分工合作，</a:t>
              </a:r>
              <a:endParaRPr lang="en-US" altLang="zh-TW" sz="3000" dirty="0" smtClean="0"/>
            </a:p>
            <a:p>
              <a:pPr algn="ctr"/>
              <a:r>
                <a:rPr lang="zh-TW" altLang="en-US" sz="3000" dirty="0" smtClean="0"/>
                <a:t>完成</a:t>
              </a:r>
              <a:r>
                <a:rPr lang="zh-TW" altLang="en-US" sz="3000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餐車及</a:t>
              </a:r>
              <a:endParaRPr lang="en-US" altLang="zh-TW" sz="3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zh-TW" altLang="en-US" sz="3000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教室環境整潔</a:t>
              </a:r>
              <a:endParaRPr lang="zh-TW" altLang="en-US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圓角矩形 23"/>
            <p:cNvSpPr/>
            <p:nvPr/>
          </p:nvSpPr>
          <p:spPr>
            <a:xfrm>
              <a:off x="4870276" y="5422804"/>
              <a:ext cx="2808312" cy="10305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000" dirty="0" smtClean="0"/>
                <a:t>將</a:t>
              </a:r>
              <a:r>
                <a:rPr lang="zh-TW" altLang="en-US" sz="3000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餐車</a:t>
              </a:r>
              <a:r>
                <a:rPr lang="zh-TW" altLang="en-US" sz="3000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歸位</a:t>
              </a:r>
              <a:endParaRPr lang="en-US" altLang="zh-TW" sz="3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zh-TW" altLang="en-US" sz="3000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推回原位</a:t>
              </a:r>
              <a:endParaRPr lang="zh-TW" altLang="en-US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415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1269876" y="1025373"/>
            <a:ext cx="9721080" cy="8617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5000" dirty="0" smtClean="0"/>
              <a:t>2.</a:t>
            </a:r>
            <a:r>
              <a:rPr lang="zh-TW" altLang="en-US" sz="5000" dirty="0" smtClean="0"/>
              <a:t>餐後要潔牙漱口，做好口腔保健</a:t>
            </a:r>
            <a:endParaRPr lang="zh-TW" altLang="en-US" sz="5000" dirty="0"/>
          </a:p>
        </p:txBody>
      </p:sp>
      <p:pic>
        <p:nvPicPr>
          <p:cNvPr id="13" name="Picture 2" descr="卡通人物刷牙】素材_免费卡通人物刷牙图片素材_卡通人物刷牙素材大全_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1887147"/>
            <a:ext cx="3918502" cy="482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刷牙.gif_相关表情包，逗比拯救世界--专业的表情包搜索网站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88" y="2492896"/>
            <a:ext cx="3361556" cy="336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07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909836" y="1066011"/>
            <a:ext cx="10261140" cy="8617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5000" dirty="0" smtClean="0"/>
              <a:t>3.</a:t>
            </a:r>
            <a:r>
              <a:rPr lang="zh-TW" altLang="en-US" sz="5000" dirty="0" smtClean="0"/>
              <a:t>餐</a:t>
            </a:r>
            <a:r>
              <a:rPr lang="zh-TW" altLang="en-US" sz="5000" dirty="0" smtClean="0"/>
              <a:t>後不做</a:t>
            </a:r>
            <a:r>
              <a:rPr lang="zh-TW" altLang="en-US" sz="5000" dirty="0" smtClean="0"/>
              <a:t>激烈的</a:t>
            </a:r>
            <a:r>
              <a:rPr lang="zh-TW" altLang="en-US" sz="5000" dirty="0"/>
              <a:t>活動</a:t>
            </a:r>
            <a:r>
              <a:rPr lang="zh-TW" altLang="en-US" sz="5000" dirty="0" smtClean="0"/>
              <a:t>，要安靜</a:t>
            </a:r>
            <a:r>
              <a:rPr lang="zh-TW" altLang="en-US" sz="5000" dirty="0"/>
              <a:t>休息</a:t>
            </a:r>
            <a:endParaRPr lang="zh-TW" altLang="en-US" sz="5000" dirty="0"/>
          </a:p>
        </p:txBody>
      </p:sp>
      <p:grpSp>
        <p:nvGrpSpPr>
          <p:cNvPr id="8" name="群組 7"/>
          <p:cNvGrpSpPr/>
          <p:nvPr/>
        </p:nvGrpSpPr>
        <p:grpSpPr>
          <a:xfrm>
            <a:off x="1701924" y="2108868"/>
            <a:ext cx="4104456" cy="3960440"/>
            <a:chOff x="6454452" y="2132856"/>
            <a:chExt cx="4536504" cy="4248472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6670476" y="2348880"/>
              <a:ext cx="3744416" cy="3803658"/>
            </a:xfrm>
            <a:prstGeom prst="rect">
              <a:avLst/>
            </a:prstGeom>
          </p:spPr>
        </p:pic>
        <p:grpSp>
          <p:nvGrpSpPr>
            <p:cNvPr id="6" name="群組 5"/>
            <p:cNvGrpSpPr/>
            <p:nvPr/>
          </p:nvGrpSpPr>
          <p:grpSpPr>
            <a:xfrm>
              <a:off x="6454452" y="2132856"/>
              <a:ext cx="4536504" cy="4248472"/>
              <a:chOff x="6454452" y="2132856"/>
              <a:chExt cx="4536504" cy="4248472"/>
            </a:xfrm>
          </p:grpSpPr>
          <p:sp>
            <p:nvSpPr>
              <p:cNvPr id="3" name="橢圓 2"/>
              <p:cNvSpPr/>
              <p:nvPr/>
            </p:nvSpPr>
            <p:spPr>
              <a:xfrm>
                <a:off x="6454452" y="2132856"/>
                <a:ext cx="4536504" cy="4248472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5" name="直線接點 4"/>
              <p:cNvCxnSpPr>
                <a:stCxn id="3" idx="1"/>
                <a:endCxn id="3" idx="5"/>
              </p:cNvCxnSpPr>
              <p:nvPr/>
            </p:nvCxnSpPr>
            <p:spPr>
              <a:xfrm>
                <a:off x="7118808" y="2755030"/>
                <a:ext cx="3207792" cy="3004124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220" name="Picture 4" descr="趴在桌子上的图片卡通_趴在桌子上的图片卡通图片分享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6500" y="2310246"/>
            <a:ext cx="3816961" cy="360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11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/>
        </p:nvGrpSpPr>
        <p:grpSpPr>
          <a:xfrm>
            <a:off x="2205980" y="407422"/>
            <a:ext cx="7704856" cy="2060848"/>
            <a:chOff x="2349996" y="206207"/>
            <a:chExt cx="7704856" cy="2060848"/>
          </a:xfrm>
        </p:grpSpPr>
        <p:sp>
          <p:nvSpPr>
            <p:cNvPr id="7" name="橢圓 6"/>
            <p:cNvSpPr/>
            <p:nvPr/>
          </p:nvSpPr>
          <p:spPr>
            <a:xfrm>
              <a:off x="2349996" y="206207"/>
              <a:ext cx="7704856" cy="20608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674032" y="574911"/>
              <a:ext cx="7056784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TW" altLang="en-US" sz="8000" b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用餐前三</a:t>
              </a:r>
              <a:r>
                <a:rPr lang="zh-TW" altLang="en-US" sz="80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步驟</a:t>
              </a:r>
              <a:endParaRPr lang="zh-TW" alt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13" name="AutoShape 2" descr="數字1蛋糕模圖片- 海量高清數字1蛋糕模圖片大全- 阿里巴巴"/>
          <p:cNvSpPr>
            <a:spLocks noChangeAspect="1" noChangeArrowheads="1"/>
          </p:cNvSpPr>
          <p:nvPr/>
        </p:nvSpPr>
        <p:spPr bwMode="auto">
          <a:xfrm>
            <a:off x="1341884" y="530120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7" name="群組 16"/>
          <p:cNvGrpSpPr/>
          <p:nvPr/>
        </p:nvGrpSpPr>
        <p:grpSpPr>
          <a:xfrm>
            <a:off x="621804" y="2708920"/>
            <a:ext cx="11053228" cy="3224586"/>
            <a:chOff x="531794" y="2616682"/>
            <a:chExt cx="11053228" cy="3224586"/>
          </a:xfrm>
        </p:grpSpPr>
        <p:grpSp>
          <p:nvGrpSpPr>
            <p:cNvPr id="14" name="群組 13"/>
            <p:cNvGrpSpPr/>
            <p:nvPr/>
          </p:nvGrpSpPr>
          <p:grpSpPr>
            <a:xfrm>
              <a:off x="531794" y="4761148"/>
              <a:ext cx="11053228" cy="1080120"/>
              <a:chOff x="513792" y="3717032"/>
              <a:chExt cx="11053228" cy="1080120"/>
            </a:xfrm>
          </p:grpSpPr>
          <p:sp>
            <p:nvSpPr>
              <p:cNvPr id="9" name="圓角矩形 8"/>
              <p:cNvSpPr/>
              <p:nvPr/>
            </p:nvSpPr>
            <p:spPr>
              <a:xfrm>
                <a:off x="513792" y="3717032"/>
                <a:ext cx="3312368" cy="1080120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5400" dirty="0" smtClean="0"/>
                  <a:t>整理桌面</a:t>
                </a:r>
                <a:endParaRPr lang="zh-TW" altLang="en-US" sz="5400" dirty="0"/>
              </a:p>
            </p:txBody>
          </p:sp>
          <p:sp>
            <p:nvSpPr>
              <p:cNvPr id="10" name="圓角矩形 9"/>
              <p:cNvSpPr/>
              <p:nvPr/>
            </p:nvSpPr>
            <p:spPr>
              <a:xfrm>
                <a:off x="4384222" y="3717032"/>
                <a:ext cx="3312368" cy="1080120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5400" dirty="0" smtClean="0"/>
                  <a:t>洗淨雙手</a:t>
                </a:r>
                <a:endParaRPr lang="zh-TW" altLang="en-US" sz="5400" dirty="0"/>
              </a:p>
            </p:txBody>
          </p:sp>
          <p:sp>
            <p:nvSpPr>
              <p:cNvPr id="11" name="圓角矩形 10"/>
              <p:cNvSpPr/>
              <p:nvPr/>
            </p:nvSpPr>
            <p:spPr>
              <a:xfrm>
                <a:off x="8254652" y="3717032"/>
                <a:ext cx="3312368" cy="1080120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5400" dirty="0" smtClean="0"/>
                  <a:t>著好裝備</a:t>
                </a:r>
                <a:endParaRPr lang="zh-TW" altLang="en-US" sz="5400" dirty="0"/>
              </a:p>
            </p:txBody>
          </p:sp>
        </p:grpSp>
        <p:grpSp>
          <p:nvGrpSpPr>
            <p:cNvPr id="15" name="群組 14"/>
            <p:cNvGrpSpPr/>
            <p:nvPr/>
          </p:nvGrpSpPr>
          <p:grpSpPr>
            <a:xfrm>
              <a:off x="1114734" y="2616682"/>
              <a:ext cx="9887348" cy="2148453"/>
              <a:chOff x="1211188" y="4376717"/>
              <a:chExt cx="9887348" cy="2148453"/>
            </a:xfrm>
          </p:grpSpPr>
          <p:pic>
            <p:nvPicPr>
              <p:cNvPr id="1028" name="Picture 4" descr="手绘数字图片1到10创意(第1页) - 要无忧健康图库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1188" y="4382045"/>
                <a:ext cx="2133600" cy="2143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3数字(第1页) - 一起扣扣网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64936" y="4376717"/>
                <a:ext cx="2133600" cy="2143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6" name="Picture 12" descr="数字2卡通图片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7184" y="4376717"/>
                <a:ext cx="2115356" cy="21186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25889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教室课桌卡通(第1页) - 一起扣扣网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6" y="1772816"/>
            <a:ext cx="486727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26"/>
          <a:stretch/>
        </p:blipFill>
        <p:spPr>
          <a:xfrm>
            <a:off x="6742484" y="1772394"/>
            <a:ext cx="4680519" cy="4877223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>
            <a:off x="5398144" y="3706949"/>
            <a:ext cx="1728192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981844" y="910619"/>
            <a:ext cx="10225136" cy="8617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5000" dirty="0" smtClean="0"/>
              <a:t>1.</a:t>
            </a:r>
            <a:r>
              <a:rPr lang="zh-TW" altLang="en-US" sz="5000" dirty="0" smtClean="0"/>
              <a:t>將桌面整理乾淨，並安靜準備餐具</a:t>
            </a:r>
            <a:endParaRPr lang="zh-TW" altLang="en-US" sz="5000" dirty="0"/>
          </a:p>
        </p:txBody>
      </p:sp>
    </p:spTree>
    <p:extLst>
      <p:ext uri="{BB962C8B-B14F-4D97-AF65-F5344CB8AC3E}">
        <p14:creationId xmlns:p14="http://schemas.microsoft.com/office/powerpoint/2010/main" val="337050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向右箭號 5"/>
          <p:cNvSpPr/>
          <p:nvPr/>
        </p:nvSpPr>
        <p:spPr>
          <a:xfrm>
            <a:off x="4870276" y="3653830"/>
            <a:ext cx="1728192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641963" y="910619"/>
            <a:ext cx="6408712" cy="8617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5000" dirty="0"/>
              <a:t>2</a:t>
            </a:r>
            <a:r>
              <a:rPr lang="en-US" altLang="zh-TW" sz="5000" dirty="0" smtClean="0"/>
              <a:t>.</a:t>
            </a:r>
            <a:r>
              <a:rPr lang="zh-TW" altLang="en-US" sz="5000" dirty="0" smtClean="0"/>
              <a:t>用肥皂將雙手洗乾淨</a:t>
            </a:r>
            <a:endParaRPr lang="zh-TW" altLang="en-US" sz="5000" dirty="0"/>
          </a:p>
        </p:txBody>
      </p:sp>
      <p:pic>
        <p:nvPicPr>
          <p:cNvPr id="1026" name="Picture 2" descr="小手 卡通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36"/>
          <a:stretch/>
        </p:blipFill>
        <p:spPr bwMode="auto">
          <a:xfrm>
            <a:off x="-249681" y="2348880"/>
            <a:ext cx="6096000" cy="281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检查洗手卡通图片图片_3d图库发布网www.tqhnet.com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8" r="8484" b="9969"/>
          <a:stretch/>
        </p:blipFill>
        <p:spPr bwMode="auto">
          <a:xfrm>
            <a:off x="6828211" y="1556792"/>
            <a:ext cx="5112568" cy="520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40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1954396" y="903384"/>
            <a:ext cx="8424936" cy="8617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5000" dirty="0" smtClean="0"/>
              <a:t>洗手很重要，要確實洗手喔！</a:t>
            </a:r>
            <a:endParaRPr lang="zh-TW" altLang="en-US" sz="5000" dirty="0"/>
          </a:p>
        </p:txBody>
      </p:sp>
      <p:grpSp>
        <p:nvGrpSpPr>
          <p:cNvPr id="3" name="群組 2"/>
          <p:cNvGrpSpPr/>
          <p:nvPr/>
        </p:nvGrpSpPr>
        <p:grpSpPr>
          <a:xfrm>
            <a:off x="693812" y="2150136"/>
            <a:ext cx="10815039" cy="3888575"/>
            <a:chOff x="693812" y="2150136"/>
            <a:chExt cx="10815039" cy="3888575"/>
          </a:xfrm>
        </p:grpSpPr>
        <p:sp>
          <p:nvSpPr>
            <p:cNvPr id="9" name="文字方塊 8"/>
            <p:cNvSpPr txBox="1"/>
            <p:nvPr/>
          </p:nvSpPr>
          <p:spPr>
            <a:xfrm>
              <a:off x="693812" y="4869160"/>
              <a:ext cx="10801200" cy="116955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4000" dirty="0" smtClean="0"/>
                <a:t>《</a:t>
              </a:r>
              <a:r>
                <a:rPr lang="zh-TW" altLang="en-US" sz="4000" dirty="0" smtClean="0"/>
                <a:t>洗手搓搓七字訣</a:t>
              </a:r>
              <a:r>
                <a:rPr lang="en-US" altLang="zh-TW" sz="4000" dirty="0" smtClean="0"/>
                <a:t>》</a:t>
              </a:r>
              <a:r>
                <a:rPr lang="en-US" altLang="zh-TW" sz="3000" dirty="0" smtClean="0"/>
                <a:t>(</a:t>
              </a:r>
              <a:r>
                <a:rPr lang="zh-TW" altLang="en-US" sz="3000" dirty="0" smtClean="0"/>
                <a:t>巧虎</a:t>
              </a:r>
              <a:r>
                <a:rPr lang="en-US" altLang="zh-TW" sz="3000" dirty="0" smtClean="0"/>
                <a:t>)</a:t>
              </a:r>
              <a:r>
                <a:rPr lang="en-US" altLang="zh-TW" sz="1200" dirty="0" smtClean="0"/>
                <a:t>(2</a:t>
              </a:r>
              <a:r>
                <a:rPr lang="zh-TW" altLang="en-US" sz="1200" dirty="0" smtClean="0"/>
                <a:t>分</a:t>
              </a:r>
              <a:r>
                <a:rPr lang="en-US" altLang="zh-TW" sz="1200" dirty="0" smtClean="0"/>
                <a:t>30</a:t>
              </a:r>
              <a:r>
                <a:rPr lang="zh-TW" altLang="en-US" sz="1200" dirty="0" smtClean="0"/>
                <a:t>秒</a:t>
              </a:r>
              <a:r>
                <a:rPr lang="en-US" altLang="zh-TW" sz="1200" dirty="0" smtClean="0"/>
                <a:t>)</a:t>
              </a:r>
            </a:p>
            <a:p>
              <a:r>
                <a:rPr lang="en-US" altLang="zh-TW" sz="3000" dirty="0" smtClean="0">
                  <a:hlinkClick r:id="rId3"/>
                </a:rPr>
                <a:t>https</a:t>
              </a:r>
              <a:r>
                <a:rPr lang="en-US" altLang="zh-TW" sz="3000" dirty="0">
                  <a:hlinkClick r:id="rId3"/>
                </a:rPr>
                <a:t>://</a:t>
              </a:r>
              <a:r>
                <a:rPr lang="en-US" altLang="zh-TW" sz="3000" dirty="0" err="1">
                  <a:hlinkClick r:id="rId3"/>
                </a:rPr>
                <a:t>www.youtube.com</a:t>
              </a:r>
              <a:r>
                <a:rPr lang="en-US" altLang="zh-TW" sz="3000" dirty="0">
                  <a:hlinkClick r:id="rId3"/>
                </a:rPr>
                <a:t>/</a:t>
              </a:r>
              <a:r>
                <a:rPr lang="en-US" altLang="zh-TW" sz="3000" dirty="0" err="1">
                  <a:hlinkClick r:id="rId3"/>
                </a:rPr>
                <a:t>watch?v</a:t>
              </a:r>
              <a:r>
                <a:rPr lang="en-US" altLang="zh-TW" sz="3000" dirty="0">
                  <a:hlinkClick r:id="rId3"/>
                </a:rPr>
                <a:t>=</a:t>
              </a:r>
              <a:r>
                <a:rPr lang="en-US" altLang="zh-TW" sz="3000" dirty="0" err="1">
                  <a:hlinkClick r:id="rId3"/>
                </a:rPr>
                <a:t>mKPxMB2Vi3U&amp;t</a:t>
              </a:r>
              <a:r>
                <a:rPr lang="en-US" altLang="zh-TW" sz="3000" dirty="0">
                  <a:hlinkClick r:id="rId3"/>
                </a:rPr>
                <a:t>=</a:t>
              </a:r>
              <a:r>
                <a:rPr lang="en-US" altLang="zh-TW" sz="3000" dirty="0" err="1">
                  <a:hlinkClick r:id="rId3"/>
                </a:rPr>
                <a:t>11s</a:t>
              </a:r>
              <a:endParaRPr lang="zh-TW" altLang="en-US" sz="3000" dirty="0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707651" y="3509648"/>
              <a:ext cx="10801200" cy="116955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4000" dirty="0" smtClean="0"/>
                <a:t>《</a:t>
              </a:r>
              <a:r>
                <a:rPr lang="zh-TW" altLang="en-US" sz="4000" dirty="0" smtClean="0"/>
                <a:t>洗手歌</a:t>
              </a:r>
              <a:r>
                <a:rPr lang="en-US" altLang="zh-TW" sz="4000" dirty="0" smtClean="0"/>
                <a:t>》</a:t>
              </a:r>
              <a:r>
                <a:rPr lang="en-US" altLang="zh-TW" sz="3000" dirty="0" smtClean="0"/>
                <a:t>(</a:t>
              </a:r>
              <a:r>
                <a:rPr lang="zh-TW" altLang="en-US" sz="3000" dirty="0" smtClean="0"/>
                <a:t>碰碰狐</a:t>
              </a:r>
              <a:r>
                <a:rPr lang="en-US" altLang="zh-TW" sz="3000" dirty="0" smtClean="0"/>
                <a:t>)</a:t>
              </a:r>
              <a:r>
                <a:rPr lang="en-US" altLang="zh-TW" sz="1200" dirty="0" smtClean="0"/>
                <a:t>(</a:t>
              </a:r>
              <a:r>
                <a:rPr lang="en-US" altLang="zh-TW" sz="1200" dirty="0"/>
                <a:t>1</a:t>
              </a:r>
              <a:r>
                <a:rPr lang="zh-TW" altLang="en-US" sz="1200" dirty="0" smtClean="0"/>
                <a:t>分</a:t>
              </a:r>
              <a:r>
                <a:rPr lang="en-US" altLang="zh-TW" sz="1200" dirty="0" smtClean="0"/>
                <a:t>32</a:t>
              </a:r>
              <a:r>
                <a:rPr lang="zh-TW" altLang="en-US" sz="1200" dirty="0" smtClean="0"/>
                <a:t>秒</a:t>
              </a:r>
              <a:r>
                <a:rPr lang="en-US" altLang="zh-TW" sz="1200" dirty="0" smtClean="0"/>
                <a:t>)</a:t>
              </a:r>
            </a:p>
            <a:p>
              <a:r>
                <a:rPr lang="en-US" altLang="zh-TW" sz="3000" dirty="0">
                  <a:hlinkClick r:id="rId4"/>
                </a:rPr>
                <a:t>https://</a:t>
              </a:r>
              <a:r>
                <a:rPr lang="en-US" altLang="zh-TW" sz="3000" dirty="0" err="1">
                  <a:hlinkClick r:id="rId4"/>
                </a:rPr>
                <a:t>www.youtube.com</a:t>
              </a:r>
              <a:r>
                <a:rPr lang="en-US" altLang="zh-TW" sz="3000" dirty="0">
                  <a:hlinkClick r:id="rId4"/>
                </a:rPr>
                <a:t>/</a:t>
              </a:r>
              <a:r>
                <a:rPr lang="en-US" altLang="zh-TW" sz="3000" dirty="0" err="1">
                  <a:hlinkClick r:id="rId4"/>
                </a:rPr>
                <a:t>watch?v</a:t>
              </a:r>
              <a:r>
                <a:rPr lang="en-US" altLang="zh-TW" sz="3000" dirty="0">
                  <a:hlinkClick r:id="rId4"/>
                </a:rPr>
                <a:t>=</a:t>
              </a:r>
              <a:r>
                <a:rPr lang="en-US" altLang="zh-TW" sz="3000" dirty="0" err="1">
                  <a:hlinkClick r:id="rId4"/>
                </a:rPr>
                <a:t>DBDBLL6K3CQ</a:t>
              </a:r>
              <a:endParaRPr lang="en-US" altLang="zh-TW" sz="3000" dirty="0" smtClean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707651" y="2150136"/>
              <a:ext cx="10801200" cy="116955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4000" dirty="0" smtClean="0"/>
                <a:t>《</a:t>
              </a:r>
              <a:r>
                <a:rPr lang="zh-TW" altLang="en-US" sz="4000" dirty="0" smtClean="0"/>
                <a:t>洗手實驗</a:t>
              </a:r>
              <a:r>
                <a:rPr lang="en-US" altLang="zh-TW" sz="4000" dirty="0" smtClean="0"/>
                <a:t>》</a:t>
              </a:r>
              <a:r>
                <a:rPr lang="en-US" altLang="zh-TW" sz="3000" dirty="0" smtClean="0"/>
                <a:t>(</a:t>
              </a:r>
              <a:r>
                <a:rPr lang="zh-TW" altLang="en-US" sz="3000" dirty="0" smtClean="0"/>
                <a:t>白手套</a:t>
              </a:r>
              <a:r>
                <a:rPr lang="en-US" altLang="zh-TW" sz="3000" dirty="0" smtClean="0"/>
                <a:t>+</a:t>
              </a:r>
              <a:r>
                <a:rPr lang="zh-TW" altLang="en-US" sz="3000" dirty="0" smtClean="0"/>
                <a:t>黑顏料</a:t>
              </a:r>
              <a:r>
                <a:rPr lang="en-US" altLang="zh-TW" sz="3000" dirty="0" smtClean="0"/>
                <a:t>)</a:t>
              </a:r>
              <a:r>
                <a:rPr lang="en-US" altLang="zh-TW" sz="1200" dirty="0" smtClean="0"/>
                <a:t>(1</a:t>
              </a:r>
              <a:r>
                <a:rPr lang="zh-TW" altLang="en-US" sz="1200" dirty="0" smtClean="0"/>
                <a:t>分</a:t>
              </a:r>
              <a:r>
                <a:rPr lang="en-US" altLang="zh-TW" sz="1200" dirty="0" smtClean="0"/>
                <a:t>42</a:t>
              </a:r>
              <a:r>
                <a:rPr lang="zh-TW" altLang="en-US" sz="1200" dirty="0" smtClean="0"/>
                <a:t>秒</a:t>
              </a:r>
              <a:r>
                <a:rPr lang="en-US" altLang="zh-TW" sz="1200" dirty="0" smtClean="0"/>
                <a:t>)</a:t>
              </a:r>
            </a:p>
            <a:p>
              <a:r>
                <a:rPr lang="en-US" altLang="zh-TW" sz="3000" dirty="0">
                  <a:hlinkClick r:id="rId5"/>
                </a:rPr>
                <a:t>https://</a:t>
              </a:r>
              <a:r>
                <a:rPr lang="en-US" altLang="zh-TW" sz="3000" dirty="0" err="1">
                  <a:hlinkClick r:id="rId5"/>
                </a:rPr>
                <a:t>www.youtube.com</a:t>
              </a:r>
              <a:r>
                <a:rPr lang="en-US" altLang="zh-TW" sz="3000" dirty="0">
                  <a:hlinkClick r:id="rId5"/>
                </a:rPr>
                <a:t>/</a:t>
              </a:r>
              <a:r>
                <a:rPr lang="en-US" altLang="zh-TW" sz="3000" dirty="0" err="1">
                  <a:hlinkClick r:id="rId5"/>
                </a:rPr>
                <a:t>watch?v</a:t>
              </a:r>
              <a:r>
                <a:rPr lang="en-US" altLang="zh-TW" sz="3000" dirty="0">
                  <a:hlinkClick r:id="rId5"/>
                </a:rPr>
                <a:t>=</a:t>
              </a:r>
              <a:r>
                <a:rPr lang="en-US" altLang="zh-TW" sz="3000" dirty="0" err="1">
                  <a:hlinkClick r:id="rId5"/>
                </a:rPr>
                <a:t>28NhyybNBIk</a:t>
              </a:r>
              <a:endParaRPr lang="en-US" altLang="zh-TW" sz="3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418013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12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3286100" y="908720"/>
            <a:ext cx="5828713" cy="8617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5000" dirty="0" smtClean="0"/>
              <a:t>一起來跳洗手舞吧！</a:t>
            </a:r>
            <a:endParaRPr lang="zh-TW" altLang="en-US" sz="5000" dirty="0"/>
          </a:p>
        </p:txBody>
      </p:sp>
      <p:grpSp>
        <p:nvGrpSpPr>
          <p:cNvPr id="3" name="群組 2"/>
          <p:cNvGrpSpPr/>
          <p:nvPr/>
        </p:nvGrpSpPr>
        <p:grpSpPr>
          <a:xfrm>
            <a:off x="693812" y="2124144"/>
            <a:ext cx="10801200" cy="3914567"/>
            <a:chOff x="693812" y="2124144"/>
            <a:chExt cx="10801200" cy="3914567"/>
          </a:xfrm>
        </p:grpSpPr>
        <p:sp>
          <p:nvSpPr>
            <p:cNvPr id="2" name="文字方塊 1"/>
            <p:cNvSpPr txBox="1"/>
            <p:nvPr/>
          </p:nvSpPr>
          <p:spPr>
            <a:xfrm>
              <a:off x="693812" y="4869160"/>
              <a:ext cx="10801200" cy="116955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4000" dirty="0" smtClean="0"/>
                <a:t>《</a:t>
              </a:r>
              <a:r>
                <a:rPr lang="zh-TW" altLang="en-US" sz="4000" dirty="0" smtClean="0"/>
                <a:t>洗洗洗洗手</a:t>
              </a:r>
              <a:r>
                <a:rPr lang="en-US" altLang="zh-TW" sz="4000" dirty="0" smtClean="0"/>
                <a:t>》</a:t>
              </a:r>
              <a:r>
                <a:rPr lang="en-US" altLang="zh-TW" sz="3000" dirty="0" smtClean="0"/>
                <a:t>(</a:t>
              </a:r>
              <a:r>
                <a:rPr lang="zh-TW" altLang="en-US" sz="3000" dirty="0" smtClean="0"/>
                <a:t>蔡恩雨</a:t>
              </a:r>
              <a:r>
                <a:rPr lang="en-US" altLang="zh-TW" sz="3000" dirty="0" smtClean="0"/>
                <a:t>&amp;</a:t>
              </a:r>
              <a:r>
                <a:rPr lang="zh-TW" altLang="en-US" sz="3000" dirty="0" smtClean="0"/>
                <a:t>朱浩仁</a:t>
              </a:r>
              <a:r>
                <a:rPr lang="en-US" altLang="zh-TW" sz="3000" dirty="0" smtClean="0"/>
                <a:t>)</a:t>
              </a:r>
              <a:r>
                <a:rPr lang="en-US" altLang="zh-TW" sz="1200" dirty="0" smtClean="0"/>
                <a:t>(3</a:t>
              </a:r>
              <a:r>
                <a:rPr lang="zh-TW" altLang="en-US" sz="1200" dirty="0" smtClean="0"/>
                <a:t>分</a:t>
              </a:r>
              <a:r>
                <a:rPr lang="en-US" altLang="zh-TW" sz="1200" dirty="0" smtClean="0"/>
                <a:t>37</a:t>
              </a:r>
              <a:r>
                <a:rPr lang="zh-TW" altLang="en-US" sz="1200" dirty="0" smtClean="0"/>
                <a:t>秒</a:t>
              </a:r>
              <a:r>
                <a:rPr lang="en-US" altLang="zh-TW" sz="1200" dirty="0" smtClean="0"/>
                <a:t>)</a:t>
              </a:r>
            </a:p>
            <a:p>
              <a:r>
                <a:rPr lang="en-US" altLang="zh-TW" sz="3000" dirty="0" smtClean="0">
                  <a:hlinkClick r:id="rId3"/>
                </a:rPr>
                <a:t>https</a:t>
              </a:r>
              <a:r>
                <a:rPr lang="en-US" altLang="zh-TW" sz="3000" dirty="0">
                  <a:hlinkClick r:id="rId3"/>
                </a:rPr>
                <a:t>://</a:t>
              </a:r>
              <a:r>
                <a:rPr lang="en-US" altLang="zh-TW" sz="3000" dirty="0" err="1">
                  <a:hlinkClick r:id="rId3"/>
                </a:rPr>
                <a:t>www.youtube.com</a:t>
              </a:r>
              <a:r>
                <a:rPr lang="en-US" altLang="zh-TW" sz="3000" dirty="0">
                  <a:hlinkClick r:id="rId3"/>
                </a:rPr>
                <a:t>/</a:t>
              </a:r>
              <a:r>
                <a:rPr lang="en-US" altLang="zh-TW" sz="3000" dirty="0" err="1">
                  <a:hlinkClick r:id="rId3"/>
                </a:rPr>
                <a:t>watch?v</a:t>
              </a:r>
              <a:r>
                <a:rPr lang="en-US" altLang="zh-TW" sz="3000" dirty="0">
                  <a:hlinkClick r:id="rId3"/>
                </a:rPr>
                <a:t>=</a:t>
              </a:r>
              <a:r>
                <a:rPr lang="en-US" altLang="zh-TW" sz="3000" dirty="0" err="1">
                  <a:hlinkClick r:id="rId3"/>
                </a:rPr>
                <a:t>DY5IcYxW2EE</a:t>
              </a:r>
              <a:endParaRPr lang="zh-TW" altLang="en-US" sz="3000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693812" y="3496652"/>
              <a:ext cx="10801200" cy="116955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4000" dirty="0" smtClean="0"/>
                <a:t>《</a:t>
              </a:r>
              <a:r>
                <a:rPr lang="zh-TW" altLang="en-US" sz="4000" dirty="0" smtClean="0"/>
                <a:t>霹靂洗霹靂洗洗</a:t>
              </a:r>
              <a:r>
                <a:rPr lang="en-US" altLang="zh-TW" sz="4000" dirty="0" smtClean="0"/>
                <a:t>》</a:t>
              </a:r>
              <a:r>
                <a:rPr lang="en-US" altLang="zh-TW" sz="3000" dirty="0" smtClean="0"/>
                <a:t>(</a:t>
              </a:r>
              <a:r>
                <a:rPr lang="zh-TW" altLang="en-US" sz="3000" dirty="0" smtClean="0"/>
                <a:t>達伶姐姐</a:t>
              </a:r>
              <a:r>
                <a:rPr lang="en-US" altLang="zh-TW" sz="3000" dirty="0" smtClean="0"/>
                <a:t>)</a:t>
              </a:r>
              <a:r>
                <a:rPr lang="en-US" altLang="zh-TW" sz="1200" dirty="0" smtClean="0"/>
                <a:t>(3</a:t>
              </a:r>
              <a:r>
                <a:rPr lang="zh-TW" altLang="en-US" sz="1200" dirty="0" smtClean="0"/>
                <a:t>分</a:t>
              </a:r>
              <a:r>
                <a:rPr lang="en-US" altLang="zh-TW" sz="1200" dirty="0" smtClean="0"/>
                <a:t>34</a:t>
              </a:r>
              <a:r>
                <a:rPr lang="zh-TW" altLang="en-US" sz="1200" dirty="0" smtClean="0"/>
                <a:t>秒</a:t>
              </a:r>
              <a:r>
                <a:rPr lang="en-US" altLang="zh-TW" sz="1200" dirty="0" smtClean="0"/>
                <a:t>)</a:t>
              </a:r>
            </a:p>
            <a:p>
              <a:r>
                <a:rPr lang="en-US" altLang="zh-TW" sz="3000" dirty="0" smtClean="0">
                  <a:hlinkClick r:id="rId4"/>
                </a:rPr>
                <a:t>https://</a:t>
              </a:r>
              <a:r>
                <a:rPr lang="en-US" altLang="zh-TW" sz="3000" dirty="0" err="1" smtClean="0">
                  <a:hlinkClick r:id="rId4"/>
                </a:rPr>
                <a:t>www.youtube.com</a:t>
              </a:r>
              <a:r>
                <a:rPr lang="en-US" altLang="zh-TW" sz="3000" dirty="0" smtClean="0">
                  <a:hlinkClick r:id="rId4"/>
                </a:rPr>
                <a:t>/</a:t>
              </a:r>
              <a:r>
                <a:rPr lang="en-US" altLang="zh-TW" sz="3000" dirty="0" err="1" smtClean="0">
                  <a:hlinkClick r:id="rId4"/>
                </a:rPr>
                <a:t>watch?v</a:t>
              </a:r>
              <a:r>
                <a:rPr lang="en-US" altLang="zh-TW" sz="3000" dirty="0" smtClean="0">
                  <a:hlinkClick r:id="rId4"/>
                </a:rPr>
                <a:t>=</a:t>
              </a:r>
              <a:r>
                <a:rPr lang="en-US" altLang="zh-TW" sz="3000" dirty="0" err="1" smtClean="0">
                  <a:hlinkClick r:id="rId4"/>
                </a:rPr>
                <a:t>udrOYF3mAEc</a:t>
              </a:r>
              <a:endParaRPr lang="zh-TW" altLang="en-US" sz="3000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693812" y="2124144"/>
              <a:ext cx="10801200" cy="116955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4000" dirty="0" smtClean="0"/>
                <a:t>《</a:t>
              </a:r>
              <a:r>
                <a:rPr lang="zh-TW" altLang="en-US" sz="4000" dirty="0" smtClean="0"/>
                <a:t>洗手七步驟</a:t>
              </a:r>
              <a:r>
                <a:rPr lang="en-US" altLang="zh-TW" sz="4000" dirty="0" smtClean="0"/>
                <a:t>》</a:t>
              </a:r>
              <a:r>
                <a:rPr lang="en-US" altLang="zh-TW" sz="3000" dirty="0" smtClean="0"/>
                <a:t>(</a:t>
              </a:r>
              <a:r>
                <a:rPr lang="zh-TW" altLang="en-US" sz="3000" dirty="0" smtClean="0"/>
                <a:t>黃瑽寧醫師的洗手挑戰</a:t>
              </a:r>
              <a:r>
                <a:rPr lang="en-US" altLang="zh-TW" sz="3000" dirty="0" smtClean="0"/>
                <a:t>)</a:t>
              </a:r>
              <a:r>
                <a:rPr lang="en-US" altLang="zh-TW" sz="1200" dirty="0" smtClean="0"/>
                <a:t>(37</a:t>
              </a:r>
              <a:r>
                <a:rPr lang="zh-TW" altLang="en-US" sz="1200" dirty="0" smtClean="0"/>
                <a:t>秒</a:t>
              </a:r>
              <a:r>
                <a:rPr lang="en-US" altLang="zh-TW" sz="1200" dirty="0" smtClean="0"/>
                <a:t>)</a:t>
              </a:r>
            </a:p>
            <a:p>
              <a:r>
                <a:rPr lang="en-US" altLang="zh-TW" sz="3000" dirty="0">
                  <a:hlinkClick r:id="rId5"/>
                </a:rPr>
                <a:t>https://</a:t>
              </a:r>
              <a:r>
                <a:rPr lang="en-US" altLang="zh-TW" sz="3000" dirty="0" err="1">
                  <a:hlinkClick r:id="rId5"/>
                </a:rPr>
                <a:t>www.youtube.com</a:t>
              </a:r>
              <a:r>
                <a:rPr lang="en-US" altLang="zh-TW" sz="3000" dirty="0">
                  <a:hlinkClick r:id="rId5"/>
                </a:rPr>
                <a:t>/</a:t>
              </a:r>
              <a:r>
                <a:rPr lang="en-US" altLang="zh-TW" sz="3000" dirty="0" err="1">
                  <a:hlinkClick r:id="rId5"/>
                </a:rPr>
                <a:t>watch?v</a:t>
              </a:r>
              <a:r>
                <a:rPr lang="en-US" altLang="zh-TW" sz="3000" dirty="0">
                  <a:hlinkClick r:id="rId5"/>
                </a:rPr>
                <a:t>=</a:t>
              </a:r>
              <a:r>
                <a:rPr lang="en-US" altLang="zh-TW" sz="3000" dirty="0" err="1">
                  <a:hlinkClick r:id="rId5"/>
                </a:rPr>
                <a:t>LXq4QUm-ckA</a:t>
              </a:r>
              <a:endParaRPr lang="en-US" altLang="zh-TW" sz="3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7941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1629916" y="990114"/>
            <a:ext cx="8928991" cy="8617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5000" dirty="0" smtClean="0"/>
              <a:t>3.</a:t>
            </a:r>
            <a:r>
              <a:rPr lang="zh-TW" altLang="en-US" sz="5000" dirty="0" smtClean="0"/>
              <a:t>打菜同學先著好裝備，再打菜</a:t>
            </a:r>
            <a:endParaRPr lang="zh-TW" altLang="en-US" sz="5000" dirty="0"/>
          </a:p>
        </p:txBody>
      </p:sp>
      <p:grpSp>
        <p:nvGrpSpPr>
          <p:cNvPr id="8" name="群組 7"/>
          <p:cNvGrpSpPr/>
          <p:nvPr/>
        </p:nvGrpSpPr>
        <p:grpSpPr>
          <a:xfrm>
            <a:off x="1485900" y="2132856"/>
            <a:ext cx="4764362" cy="4002706"/>
            <a:chOff x="3706314" y="2236971"/>
            <a:chExt cx="4764362" cy="4002706"/>
          </a:xfrm>
        </p:grpSpPr>
        <p:pic>
          <p:nvPicPr>
            <p:cNvPr id="2056" name="Picture 8" descr="庫克圍裙 60406783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808"/>
            <a:stretch/>
          </p:blipFill>
          <p:spPr bwMode="auto">
            <a:xfrm>
              <a:off x="4456090" y="3077766"/>
              <a:ext cx="2664296" cy="3161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橢圓形圖說文字 3"/>
            <p:cNvSpPr/>
            <p:nvPr/>
          </p:nvSpPr>
          <p:spPr>
            <a:xfrm>
              <a:off x="6454452" y="2236971"/>
              <a:ext cx="2016224" cy="1021832"/>
            </a:xfrm>
            <a:prstGeom prst="wedgeEllipseCallout">
              <a:avLst>
                <a:gd name="adj1" fmla="val -54641"/>
                <a:gd name="adj2" fmla="val 56805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000" dirty="0" smtClean="0"/>
                <a:t>帽子</a:t>
              </a:r>
              <a:endParaRPr lang="zh-TW" altLang="en-US" sz="4000" dirty="0"/>
            </a:p>
          </p:txBody>
        </p:sp>
        <p:sp>
          <p:nvSpPr>
            <p:cNvPr id="5" name="橢圓形圖說文字 4"/>
            <p:cNvSpPr/>
            <p:nvPr/>
          </p:nvSpPr>
          <p:spPr>
            <a:xfrm>
              <a:off x="3706314" y="3284984"/>
              <a:ext cx="1728192" cy="905664"/>
            </a:xfrm>
            <a:prstGeom prst="wedgeEllipseCallout">
              <a:avLst>
                <a:gd name="adj1" fmla="val 65748"/>
                <a:gd name="adj2" fmla="val 4047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000" dirty="0" smtClean="0"/>
                <a:t>口罩</a:t>
              </a:r>
              <a:endParaRPr lang="zh-TW" altLang="en-US" sz="4000" dirty="0"/>
            </a:p>
          </p:txBody>
        </p:sp>
      </p:grpSp>
      <p:sp>
        <p:nvSpPr>
          <p:cNvPr id="9" name="圓角矩形 8"/>
          <p:cNvSpPr/>
          <p:nvPr/>
        </p:nvSpPr>
        <p:spPr>
          <a:xfrm>
            <a:off x="6883881" y="2177849"/>
            <a:ext cx="3306450" cy="19536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500" dirty="0" smtClean="0"/>
              <a:t>正確使用</a:t>
            </a:r>
            <a:r>
              <a:rPr lang="zh-TW" altLang="en-US" sz="35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菜勺</a:t>
            </a:r>
            <a:r>
              <a:rPr lang="zh-TW" altLang="en-US" sz="3500" dirty="0" smtClean="0"/>
              <a:t>、</a:t>
            </a:r>
            <a:r>
              <a:rPr lang="zh-TW" altLang="en-US" sz="35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夾子</a:t>
            </a:r>
            <a:r>
              <a:rPr lang="zh-TW" altLang="en-US" sz="3500" dirty="0" smtClean="0"/>
              <a:t>、</a:t>
            </a:r>
            <a:r>
              <a:rPr lang="zh-TW" altLang="en-US" sz="35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湯匙</a:t>
            </a:r>
            <a:r>
              <a:rPr lang="zh-TW" altLang="en-US" sz="3500" dirty="0" smtClean="0"/>
              <a:t>等器具分配菜餚</a:t>
            </a:r>
            <a:endParaRPr lang="zh-TW" altLang="en-US" sz="3500" dirty="0"/>
          </a:p>
        </p:txBody>
      </p:sp>
      <p:sp>
        <p:nvSpPr>
          <p:cNvPr id="18" name="圓角矩形 17"/>
          <p:cNvSpPr/>
          <p:nvPr/>
        </p:nvSpPr>
        <p:spPr>
          <a:xfrm>
            <a:off x="6886500" y="4367501"/>
            <a:ext cx="3306450" cy="19536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500" dirty="0" smtClean="0"/>
              <a:t>食物如果不小心掉落地面，</a:t>
            </a:r>
            <a:r>
              <a:rPr lang="zh-TW" altLang="en-US" sz="35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不可以再食用</a:t>
            </a:r>
            <a:endParaRPr lang="zh-TW" altLang="en-US" sz="35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568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/>
        </p:nvGrpSpPr>
        <p:grpSpPr>
          <a:xfrm>
            <a:off x="2205980" y="407422"/>
            <a:ext cx="7704856" cy="2060848"/>
            <a:chOff x="2349996" y="206207"/>
            <a:chExt cx="7704856" cy="2060848"/>
          </a:xfrm>
        </p:grpSpPr>
        <p:sp>
          <p:nvSpPr>
            <p:cNvPr id="7" name="橢圓 6"/>
            <p:cNvSpPr/>
            <p:nvPr/>
          </p:nvSpPr>
          <p:spPr>
            <a:xfrm>
              <a:off x="2349996" y="206207"/>
              <a:ext cx="7704856" cy="20608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674032" y="574911"/>
              <a:ext cx="7056784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TW" altLang="en-US" sz="8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用餐的禮儀</a:t>
              </a:r>
              <a:endParaRPr lang="zh-TW" alt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13" name="AutoShape 2" descr="數字1蛋糕模圖片- 海量高清數字1蛋糕模圖片大全- 阿里巴巴"/>
          <p:cNvSpPr>
            <a:spLocks noChangeAspect="1" noChangeArrowheads="1"/>
          </p:cNvSpPr>
          <p:nvPr/>
        </p:nvSpPr>
        <p:spPr bwMode="auto">
          <a:xfrm>
            <a:off x="1341884" y="530120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7" name="群組 16"/>
          <p:cNvGrpSpPr/>
          <p:nvPr/>
        </p:nvGrpSpPr>
        <p:grpSpPr>
          <a:xfrm>
            <a:off x="621804" y="2708920"/>
            <a:ext cx="11053228" cy="3224586"/>
            <a:chOff x="531794" y="2616682"/>
            <a:chExt cx="11053228" cy="3224586"/>
          </a:xfrm>
        </p:grpSpPr>
        <p:grpSp>
          <p:nvGrpSpPr>
            <p:cNvPr id="14" name="群組 13"/>
            <p:cNvGrpSpPr/>
            <p:nvPr/>
          </p:nvGrpSpPr>
          <p:grpSpPr>
            <a:xfrm>
              <a:off x="531794" y="4761148"/>
              <a:ext cx="11053228" cy="1080120"/>
              <a:chOff x="513792" y="3717032"/>
              <a:chExt cx="11053228" cy="1080120"/>
            </a:xfrm>
          </p:grpSpPr>
          <p:sp>
            <p:nvSpPr>
              <p:cNvPr id="9" name="圓角矩形 8"/>
              <p:cNvSpPr/>
              <p:nvPr/>
            </p:nvSpPr>
            <p:spPr>
              <a:xfrm>
                <a:off x="513792" y="3717032"/>
                <a:ext cx="3312368" cy="1080120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5400" dirty="0" smtClean="0"/>
                  <a:t>排隊盛裝</a:t>
                </a:r>
                <a:endParaRPr lang="zh-TW" altLang="en-US" sz="5400" dirty="0"/>
              </a:p>
            </p:txBody>
          </p:sp>
          <p:sp>
            <p:nvSpPr>
              <p:cNvPr id="10" name="圓角矩形 9"/>
              <p:cNvSpPr/>
              <p:nvPr/>
            </p:nvSpPr>
            <p:spPr>
              <a:xfrm>
                <a:off x="4384222" y="3717032"/>
                <a:ext cx="3312368" cy="1080120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5400" dirty="0" smtClean="0"/>
                  <a:t>安靜勿言</a:t>
                </a:r>
                <a:endParaRPr lang="zh-TW" altLang="en-US" sz="5400" dirty="0"/>
              </a:p>
            </p:txBody>
          </p:sp>
          <p:sp>
            <p:nvSpPr>
              <p:cNvPr id="11" name="圓角矩形 10"/>
              <p:cNvSpPr/>
              <p:nvPr/>
            </p:nvSpPr>
            <p:spPr>
              <a:xfrm>
                <a:off x="8254652" y="3717032"/>
                <a:ext cx="3312368" cy="1080120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5400" dirty="0" smtClean="0"/>
                  <a:t>細嚼慢嚥</a:t>
                </a:r>
                <a:endParaRPr lang="zh-TW" altLang="en-US" sz="5400" dirty="0"/>
              </a:p>
            </p:txBody>
          </p:sp>
        </p:grpSp>
        <p:grpSp>
          <p:nvGrpSpPr>
            <p:cNvPr id="15" name="群組 14"/>
            <p:cNvGrpSpPr/>
            <p:nvPr/>
          </p:nvGrpSpPr>
          <p:grpSpPr>
            <a:xfrm>
              <a:off x="1114734" y="2616682"/>
              <a:ext cx="9887348" cy="2148453"/>
              <a:chOff x="1211188" y="4376717"/>
              <a:chExt cx="9887348" cy="2148453"/>
            </a:xfrm>
          </p:grpSpPr>
          <p:pic>
            <p:nvPicPr>
              <p:cNvPr id="1028" name="Picture 4" descr="手绘数字图片1到10创意(第1页) - 要无忧健康图库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1188" y="4382045"/>
                <a:ext cx="2133600" cy="2143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3数字(第1页) - 一起扣扣网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64936" y="4376717"/>
                <a:ext cx="2133600" cy="2143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6" name="Picture 12" descr="数字2卡通图片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7184" y="4376717"/>
                <a:ext cx="2115356" cy="21186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306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食物美食 16x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35_TF02901023_TF02901023.potx" id="{E8FF83F4-7CE2-4E9A-837F-E5C0C7D1D278}" vid="{EAA90777-DD63-4753-8CC1-2B175EDC8EFA}"/>
    </a:ext>
  </a:extLst>
</a:theme>
</file>

<file path=ppt/theme/theme2.xml><?xml version="1.0" encoding="utf-8"?>
<a:theme xmlns:a="http://schemas.openxmlformats.org/drawingml/2006/main" name="Office 佈景主題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食物 - 從備料到上桌 (寬螢幕)</Template>
  <TotalTime>450</TotalTime>
  <Words>396</Words>
  <Application>Microsoft Office PowerPoint</Application>
  <PresentationFormat>自訂</PresentationFormat>
  <Paragraphs>75</Paragraphs>
  <Slides>16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1" baseType="lpstr">
      <vt:lpstr>Mingliu</vt:lpstr>
      <vt:lpstr>微軟正黑體</vt:lpstr>
      <vt:lpstr>Arial</vt:lpstr>
      <vt:lpstr>Cambria</vt:lpstr>
      <vt:lpstr>食物美食 16x9</vt:lpstr>
      <vt:lpstr>龍山國小午餐衛生教育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含圖片的標題版面配置</dc:title>
  <dc:creator>yagun wang</dc:creator>
  <cp:lastModifiedBy>yagun wang</cp:lastModifiedBy>
  <cp:revision>50</cp:revision>
  <dcterms:created xsi:type="dcterms:W3CDTF">2020-04-06T08:06:57Z</dcterms:created>
  <dcterms:modified xsi:type="dcterms:W3CDTF">2020-04-06T23:32:55Z</dcterms:modified>
</cp:coreProperties>
</file>