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01481F-8146-40D8-BA12-EA2A6002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653" y="1858297"/>
            <a:ext cx="10572000" cy="1460688"/>
          </a:xfrm>
        </p:spPr>
        <p:txBody>
          <a:bodyPr/>
          <a:lstStyle/>
          <a:p>
            <a:r>
              <a:rPr lang="zh-TW" altLang="en-US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別被電子煙騙了</a:t>
            </a:r>
            <a:r>
              <a:rPr lang="en-US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9D419FC-DB9F-4C10-B669-6945004F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1924" y="5265174"/>
            <a:ext cx="5797276" cy="992135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/>
              <a:t>資料來源：</a:t>
            </a:r>
            <a:r>
              <a:rPr lang="en-US" altLang="zh-TW" dirty="0" err="1"/>
              <a:t>yahoo!</a:t>
            </a:r>
            <a:r>
              <a:rPr lang="zh-TW" altLang="en-US" dirty="0"/>
              <a:t>特別企劃</a:t>
            </a:r>
            <a:r>
              <a:rPr lang="en-US" altLang="zh-TW" dirty="0"/>
              <a:t>-</a:t>
            </a:r>
            <a:r>
              <a:rPr lang="zh-TW" altLang="en-US" b="1" i="0" dirty="0">
                <a:effectLst/>
                <a:latin typeface="YahooSans VF"/>
              </a:rPr>
              <a:t>麥擱騙啊！電子煙才不能減少傷害</a:t>
            </a:r>
          </a:p>
          <a:p>
            <a:r>
              <a:rPr lang="zh-TW" altLang="en-US" b="1" i="0" dirty="0">
                <a:effectLst/>
                <a:latin typeface="YahooSans VF"/>
              </a:rPr>
              <a:t>                                                         你以為很香？電子煙還是很臭好嗎</a:t>
            </a:r>
          </a:p>
          <a:p>
            <a:r>
              <a:rPr lang="zh-TW" altLang="en-US" b="1" i="0" dirty="0">
                <a:effectLst/>
                <a:latin typeface="YahooSans VF"/>
              </a:rPr>
              <a:t>                                                         幫助戒菸？電子煙只是換湯不換藥</a:t>
            </a:r>
          </a:p>
          <a:p>
            <a:endParaRPr lang="zh-TW" altLang="en-US" b="1" i="0" dirty="0">
              <a:solidFill>
                <a:srgbClr val="232A31"/>
              </a:solidFill>
              <a:effectLst/>
              <a:latin typeface="YahooSans VF"/>
            </a:endParaRPr>
          </a:p>
        </p:txBody>
      </p:sp>
    </p:spTree>
    <p:extLst>
      <p:ext uri="{BB962C8B-B14F-4D97-AF65-F5344CB8AC3E}">
        <p14:creationId xmlns:p14="http://schemas.microsoft.com/office/powerpoint/2010/main" val="218076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2D4D3-1655-4A72-B433-CB31A102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0" i="0" dirty="0">
                <a:solidFill>
                  <a:srgbClr val="232A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電子煙能夠「減害」，真的嗎</a:t>
            </a:r>
            <a:r>
              <a:rPr lang="en-US" altLang="zh-TW" sz="5400" b="0" i="0" dirty="0">
                <a:solidFill>
                  <a:srgbClr val="232A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F69433-FF9A-4ECB-9B56-3A122493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60526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事實：</a:t>
            </a:r>
            <a:r>
              <a:rPr lang="zh-TW" altLang="en-US" sz="2800" b="0" i="0" dirty="0">
                <a:effectLst/>
                <a:latin typeface="YahooSans VF"/>
              </a:rPr>
              <a:t>電子煙雖然沒有紙菸的焦油，卻另外添加了許多紙菸中沒</a:t>
            </a:r>
            <a:endParaRPr lang="en-US" altLang="zh-TW" sz="2800" b="0" i="0" dirty="0">
              <a:effectLst/>
              <a:latin typeface="YahooSans VF"/>
            </a:endParaRPr>
          </a:p>
          <a:p>
            <a:pPr marL="0" indent="0">
              <a:buNone/>
            </a:pPr>
            <a:r>
              <a:rPr lang="zh-TW" altLang="en-US" sz="2800" b="0" i="0" dirty="0">
                <a:effectLst/>
                <a:latin typeface="YahooSans VF"/>
              </a:rPr>
              <a:t>                  有的化學物質。</a:t>
            </a:r>
            <a:endParaRPr lang="en-US" altLang="zh-TW" sz="2800" b="0" i="0" dirty="0">
              <a:effectLst/>
              <a:latin typeface="YahooSans VF"/>
            </a:endParaRPr>
          </a:p>
          <a:p>
            <a:r>
              <a:rPr lang="zh-TW" altLang="en-US" sz="2800" b="0" i="0" dirty="0">
                <a:effectLst/>
                <a:latin typeface="YahooSans VF"/>
              </a:rPr>
              <a:t>業者可能標榜使用食品添加物，目前已知超過</a:t>
            </a:r>
            <a:r>
              <a:rPr lang="en-US" altLang="zh-TW" sz="2800" b="0" i="0" dirty="0">
                <a:effectLst/>
                <a:latin typeface="YahooSans VF"/>
              </a:rPr>
              <a:t>15,000</a:t>
            </a:r>
            <a:r>
              <a:rPr lang="zh-TW" altLang="en-US" sz="2800" b="0" i="0" dirty="0">
                <a:effectLst/>
                <a:latin typeface="YahooSans VF"/>
              </a:rPr>
              <a:t>種添加物曾被用來調製煙油，這些添加物缺乏呼吸毒性測試，能吃的未必能吸，截至目前沒有科學實證顯示其安全。已有研究指出，</a:t>
            </a:r>
            <a:r>
              <a:rPr lang="zh-TW" altLang="en-US" sz="2800" b="1" i="0" dirty="0">
                <a:solidFill>
                  <a:schemeClr val="accent4">
                    <a:lumMod val="75000"/>
                  </a:schemeClr>
                </a:solidFill>
                <a:effectLst/>
                <a:latin typeface="YahooSans VF"/>
              </a:rPr>
              <a:t>電子煙會釋出甲醛、乙醛、超細微粒、重金屬等有毒、致癌物質</a:t>
            </a:r>
            <a:r>
              <a:rPr lang="zh-TW" altLang="en-US" sz="2800" b="0" i="0" dirty="0">
                <a:effectLst/>
                <a:latin typeface="YahooSans VF"/>
              </a:rPr>
              <a:t>，可能引發阻塞性細支氣管炎，及造成腦、心、肺、肝、腎等器官損害。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7563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CD1F52B-4492-4D87-A3C2-5C87322EF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758" y="116758"/>
            <a:ext cx="6624484" cy="6624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785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2D4D3-1655-4A72-B433-CB31A102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0" i="0" dirty="0">
                <a:solidFill>
                  <a:srgbClr val="232A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電子煙不臭，還很香，真的嗎</a:t>
            </a:r>
            <a:r>
              <a:rPr lang="en-US" altLang="zh-TW" sz="5400" b="0" i="0" dirty="0">
                <a:solidFill>
                  <a:srgbClr val="232A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F69433-FF9A-4ECB-9B56-3A122493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65326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事實：</a:t>
            </a:r>
            <a:r>
              <a:rPr lang="zh-TW" altLang="en-US" sz="2800" b="0" i="0" dirty="0">
                <a:effectLst/>
                <a:latin typeface="YahooSans VF"/>
              </a:rPr>
              <a:t>其實多數人仍對煙霧的味道避之唯恐不及。</a:t>
            </a:r>
            <a:endParaRPr lang="en-US" altLang="zh-TW" sz="2800" b="0" i="0" dirty="0">
              <a:effectLst/>
              <a:latin typeface="YahooSans VF"/>
            </a:endParaRPr>
          </a:p>
          <a:p>
            <a:r>
              <a:rPr lang="zh-TW" altLang="en-US" sz="2800" b="0" i="0" dirty="0">
                <a:effectLst/>
                <a:latin typeface="YahooSans VF"/>
              </a:rPr>
              <a:t>業者將電子煙產品包裝成加了香味的水蒸氣，或販售水果等各種口味煙油，吸引青少年或年輕族群好奇嘗試。許多使用者誤以為沒有菸臭味而嘗試電子煙，其實多數人仍對煙霧的味道避之唯恐不及，況且電子煙產生的煙霧並非一般的水蒸氣，</a:t>
            </a:r>
            <a:r>
              <a:rPr lang="zh-TW" altLang="en-US" sz="2800" b="1" i="0" dirty="0">
                <a:solidFill>
                  <a:schemeClr val="accent4">
                    <a:lumMod val="75000"/>
                  </a:schemeClr>
                </a:solidFill>
                <a:effectLst/>
                <a:latin typeface="YahooSans VF"/>
              </a:rPr>
              <a:t>包含尼古丁、甲醛、乙醛、超細微粒、重金屬等有害物質，又臭又毒，且依然會產生二手、三手菸的危害</a:t>
            </a:r>
            <a:r>
              <a:rPr lang="zh-TW" altLang="en-US" sz="2800" b="0" i="0" dirty="0">
                <a:effectLst/>
                <a:latin typeface="YahooSans VF"/>
              </a:rPr>
              <a:t>，這些有害物質飄散空中或會附著在地板、衣物、家具等物體表面，不僅危害自身健康，更會影響其他人。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780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E8D107-C167-49FE-A60F-EFEF79792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842" y="111842"/>
            <a:ext cx="6634316" cy="663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650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2D4D3-1655-4A72-B433-CB31A102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0" i="0" dirty="0">
                <a:solidFill>
                  <a:srgbClr val="232A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電子煙能幫助戒菸，真的嗎</a:t>
            </a:r>
            <a:r>
              <a:rPr lang="en-US" altLang="zh-TW" sz="5400" b="0" i="0" dirty="0">
                <a:solidFill>
                  <a:srgbClr val="232A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F69433-FF9A-4ECB-9B56-3A122493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65326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事實：</a:t>
            </a:r>
            <a:r>
              <a:rPr lang="zh-TW" altLang="en-US" sz="2800" b="0" i="0" dirty="0">
                <a:effectLst/>
                <a:latin typeface="YahooSans VF"/>
              </a:rPr>
              <a:t>這些都是業者的宣傳手段，目前尚無科學證據證明電子煙</a:t>
            </a:r>
            <a:endParaRPr lang="en-US" altLang="zh-TW" sz="2800" b="0" i="0" dirty="0">
              <a:effectLst/>
              <a:latin typeface="YahooSans VF"/>
            </a:endParaRPr>
          </a:p>
          <a:p>
            <a:pPr marL="0" indent="0">
              <a:buNone/>
            </a:pPr>
            <a:r>
              <a:rPr lang="zh-TW" altLang="en-US" sz="2800" dirty="0">
                <a:latin typeface="YahooSans VF"/>
              </a:rPr>
              <a:t>                 </a:t>
            </a:r>
            <a:r>
              <a:rPr lang="zh-TW" altLang="en-US" sz="2800" b="0" i="0" dirty="0">
                <a:effectLst/>
                <a:latin typeface="YahooSans VF"/>
              </a:rPr>
              <a:t>是安全且有助戒菸的。</a:t>
            </a:r>
          </a:p>
        </p:txBody>
      </p:sp>
    </p:spTree>
    <p:extLst>
      <p:ext uri="{BB962C8B-B14F-4D97-AF65-F5344CB8AC3E}">
        <p14:creationId xmlns:p14="http://schemas.microsoft.com/office/powerpoint/2010/main" val="163110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2D4D3-1655-4A72-B433-CB31A102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0" i="0" dirty="0">
                <a:solidFill>
                  <a:srgbClr val="232A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電子煙能幫助戒菸，真的嗎</a:t>
            </a:r>
            <a:r>
              <a:rPr lang="en-US" altLang="zh-TW" sz="5400" b="0" i="0" dirty="0">
                <a:solidFill>
                  <a:srgbClr val="232A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F69433-FF9A-4ECB-9B56-3A122493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483313"/>
          </a:xfrm>
        </p:spPr>
        <p:txBody>
          <a:bodyPr>
            <a:normAutofit/>
          </a:bodyPr>
          <a:lstStyle/>
          <a:p>
            <a:r>
              <a:rPr lang="zh-TW" altLang="en-US" sz="2800" b="0" i="0" dirty="0">
                <a:effectLst/>
                <a:latin typeface="YahooSans VF"/>
              </a:rPr>
              <a:t>根據衛生福利部食品藥物管理署於</a:t>
            </a:r>
            <a:r>
              <a:rPr lang="en-US" altLang="zh-TW" sz="2800" b="0" i="0" dirty="0">
                <a:effectLst/>
                <a:latin typeface="YahooSans VF"/>
              </a:rPr>
              <a:t>111</a:t>
            </a:r>
            <a:r>
              <a:rPr lang="zh-TW" altLang="en-US" sz="2800" b="0" i="0" dirty="0">
                <a:effectLst/>
                <a:latin typeface="YahooSans VF"/>
              </a:rPr>
              <a:t>年上半年進行電子煙油尼古丁檢驗，有高達</a:t>
            </a:r>
            <a:r>
              <a:rPr lang="en-US" altLang="zh-TW" sz="2800" b="0" i="0" dirty="0">
                <a:effectLst/>
                <a:latin typeface="YahooSans VF"/>
              </a:rPr>
              <a:t>9</a:t>
            </a:r>
            <a:r>
              <a:rPr lang="zh-TW" altLang="en-US" sz="2800" b="0" i="0" dirty="0">
                <a:effectLst/>
                <a:latin typeface="YahooSans VF"/>
              </a:rPr>
              <a:t>成</a:t>
            </a:r>
            <a:r>
              <a:rPr lang="en-US" altLang="zh-TW" sz="2800" b="0" i="0" dirty="0">
                <a:effectLst/>
                <a:latin typeface="YahooSans VF"/>
              </a:rPr>
              <a:t>1</a:t>
            </a:r>
            <a:r>
              <a:rPr lang="zh-TW" altLang="en-US" sz="2800" b="0" i="0" dirty="0">
                <a:effectLst/>
                <a:latin typeface="YahooSans VF"/>
              </a:rPr>
              <a:t>含有尼古丁，與傳統紙菸</a:t>
            </a:r>
            <a:r>
              <a:rPr lang="zh-TW" altLang="en-US" sz="2800" b="1" i="0" dirty="0">
                <a:solidFill>
                  <a:schemeClr val="accent4">
                    <a:lumMod val="75000"/>
                  </a:schemeClr>
                </a:solidFill>
                <a:effectLst/>
                <a:latin typeface="YahooSans VF"/>
              </a:rPr>
              <a:t>一樣會讓人上癮</a:t>
            </a:r>
            <a:r>
              <a:rPr lang="zh-TW" altLang="en-US" sz="2800" b="0" i="0" dirty="0">
                <a:effectLst/>
                <a:latin typeface="YahooSans VF"/>
              </a:rPr>
              <a:t>。另外，電子煙不像傳統紙菸需要一次使用完一整支，且煙油中尼古丁含量差異大，從過去的</a:t>
            </a:r>
            <a:r>
              <a:rPr lang="en-US" altLang="zh-TW" sz="2800" b="0" i="0" dirty="0">
                <a:effectLst/>
                <a:latin typeface="YahooSans VF"/>
              </a:rPr>
              <a:t>2-18mg/mL </a:t>
            </a:r>
            <a:r>
              <a:rPr lang="zh-TW" altLang="en-US" sz="2800" b="0" i="0" dirty="0">
                <a:effectLst/>
                <a:latin typeface="YahooSans VF"/>
              </a:rPr>
              <a:t>倍增到</a:t>
            </a:r>
            <a:r>
              <a:rPr lang="en-US" altLang="zh-TW" sz="2800" b="0" i="0" dirty="0">
                <a:effectLst/>
                <a:latin typeface="YahooSans VF"/>
              </a:rPr>
              <a:t>35-40mg/mL</a:t>
            </a:r>
            <a:r>
              <a:rPr lang="zh-TW" altLang="en-US" sz="2800" b="0" i="0" dirty="0">
                <a:effectLst/>
                <a:latin typeface="YahooSans VF"/>
              </a:rPr>
              <a:t>，甚至高達</a:t>
            </a:r>
            <a:r>
              <a:rPr lang="en-US" altLang="zh-TW" sz="2800" b="0" i="0" dirty="0">
                <a:effectLst/>
                <a:latin typeface="YahooSans VF"/>
              </a:rPr>
              <a:t>50mg/mL</a:t>
            </a:r>
            <a:r>
              <a:rPr lang="zh-TW" altLang="en-US" sz="2800" b="0" i="0" dirty="0">
                <a:effectLst/>
                <a:latin typeface="YahooSans VF"/>
              </a:rPr>
              <a:t>。不僅難以計算攝入的尼古丁含量，亦容易使人</a:t>
            </a:r>
            <a:r>
              <a:rPr lang="zh-TW" altLang="en-US" sz="2800" b="1" i="0" dirty="0">
                <a:solidFill>
                  <a:schemeClr val="accent4">
                    <a:lumMod val="75000"/>
                  </a:schemeClr>
                </a:solidFill>
                <a:effectLst/>
                <a:latin typeface="YahooSans VF"/>
              </a:rPr>
              <a:t>在不知不覺中吸入過量而成癮</a:t>
            </a:r>
            <a:r>
              <a:rPr lang="zh-TW" altLang="en-US" sz="2800" b="0" i="0" dirty="0">
                <a:effectLst/>
                <a:latin typeface="YahooSans VF"/>
              </a:rPr>
              <a:t>。研究指出，電子煙不僅無法幫助到想戒菸的民眾，更可能造成使用者深陷紙菸、電子煙的雙重成癮，甚至因其多變的造型及口味吸引許多從未接觸過菸品的青少年，進而接觸、使用電子煙，使下一代對尼古丁成癮，並進一步導致日後併用紙菸的可能性增加</a:t>
            </a:r>
            <a:r>
              <a:rPr lang="en-US" altLang="zh-TW" sz="2800" b="0" i="0" dirty="0">
                <a:effectLst/>
                <a:latin typeface="YahooSans VF"/>
              </a:rPr>
              <a:t>2</a:t>
            </a:r>
            <a:r>
              <a:rPr lang="zh-TW" altLang="en-US" sz="2800" b="0" i="0" dirty="0">
                <a:effectLst/>
                <a:latin typeface="YahooSans VF"/>
              </a:rPr>
              <a:t>倍以上。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486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35AD729-6E2E-479B-AF07-F075573C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09" y="102009"/>
            <a:ext cx="6653981" cy="6653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702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2D4D3-1655-4A72-B433-CB31A102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0" dirty="0">
                <a:solidFill>
                  <a:srgbClr val="232A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有戒菸需求，可以找誰呢</a:t>
            </a:r>
            <a:r>
              <a:rPr lang="en-US" altLang="zh-TW" sz="5400" b="0" i="0" dirty="0">
                <a:solidFill>
                  <a:srgbClr val="232A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F69433-FF9A-4ECB-9B56-3A122493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65326"/>
          </a:xfrm>
        </p:spPr>
        <p:txBody>
          <a:bodyPr>
            <a:normAutofit/>
          </a:bodyPr>
          <a:lstStyle/>
          <a:p>
            <a:r>
              <a:rPr lang="zh-TW" altLang="en-US" sz="2800" b="0" i="0" dirty="0">
                <a:effectLst/>
                <a:latin typeface="YahooSans VF"/>
              </a:rPr>
              <a:t>勿信電子煙可戒菸一說，有戒菸需求請找專業醫師、戒菸門診或免付費的戒菸專線（</a:t>
            </a:r>
            <a:r>
              <a:rPr lang="en-US" altLang="zh-TW" sz="2800" b="0" i="0" dirty="0">
                <a:effectLst/>
                <a:latin typeface="YahooSans VF"/>
              </a:rPr>
              <a:t>0800-636363</a:t>
            </a:r>
            <a:r>
              <a:rPr lang="zh-TW" altLang="en-US" sz="2800" b="0" i="0" dirty="0">
                <a:effectLst/>
                <a:latin typeface="YahooSans VF"/>
              </a:rPr>
              <a:t>）與</a:t>
            </a:r>
            <a:r>
              <a:rPr lang="en-US" altLang="zh-TW" sz="2800" b="0" i="0" dirty="0">
                <a:effectLst/>
                <a:latin typeface="YahooSans VF"/>
              </a:rPr>
              <a:t>LINE@</a:t>
            </a:r>
            <a:r>
              <a:rPr lang="zh-TW" altLang="en-US" sz="2800" b="0" i="0" dirty="0">
                <a:effectLst/>
                <a:latin typeface="YahooSans VF"/>
              </a:rPr>
              <a:t>戒菸諮詢（</a:t>
            </a:r>
            <a:r>
              <a:rPr lang="en-US" altLang="zh-TW" sz="2800" b="0" i="0" dirty="0">
                <a:effectLst/>
                <a:latin typeface="YahooSans VF"/>
              </a:rPr>
              <a:t>ID</a:t>
            </a:r>
            <a:r>
              <a:rPr lang="zh-TW" altLang="en-US" sz="2800" b="0" i="0" dirty="0">
                <a:effectLst/>
                <a:latin typeface="YahooSans VF"/>
              </a:rPr>
              <a:t>：</a:t>
            </a:r>
            <a:r>
              <a:rPr lang="en-US" altLang="zh-TW" sz="2800" b="0" i="0" dirty="0">
                <a:effectLst/>
                <a:latin typeface="YahooSans VF"/>
              </a:rPr>
              <a:t>@tsh0800636363</a:t>
            </a:r>
            <a:r>
              <a:rPr lang="zh-TW" altLang="en-US" sz="2800" b="0" i="0" dirty="0">
                <a:effectLst/>
                <a:latin typeface="YahooSans VF"/>
              </a:rPr>
              <a:t>）服務！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4400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TM03457503[[fn=至理名言]]</Template>
  <TotalTime>20</TotalTime>
  <Words>597</Words>
  <Application>Microsoft Office PowerPoint</Application>
  <PresentationFormat>寬螢幕</PresentationFormat>
  <Paragraphs>18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YahooSans VF</vt:lpstr>
      <vt:lpstr>微軟正黑體</vt:lpstr>
      <vt:lpstr>Century Gothic</vt:lpstr>
      <vt:lpstr>Wingdings 2</vt:lpstr>
      <vt:lpstr>至理名言</vt:lpstr>
      <vt:lpstr>別被電子煙騙了!</vt:lpstr>
      <vt:lpstr>電子煙能夠「減害」，真的嗎?</vt:lpstr>
      <vt:lpstr>PowerPoint 簡報</vt:lpstr>
      <vt:lpstr>電子煙不臭，還很香，真的嗎?</vt:lpstr>
      <vt:lpstr>PowerPoint 簡報</vt:lpstr>
      <vt:lpstr>電子煙能幫助戒菸，真的嗎?</vt:lpstr>
      <vt:lpstr>電子煙能幫助戒菸，真的嗎?</vt:lpstr>
      <vt:lpstr>PowerPoint 簡報</vt:lpstr>
      <vt:lpstr>有戒菸需求，可以找誰呢?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別被電子煙騙了!</dc:title>
  <dc:creator>yagun wang</dc:creator>
  <cp:lastModifiedBy>yagun wang</cp:lastModifiedBy>
  <cp:revision>4</cp:revision>
  <dcterms:created xsi:type="dcterms:W3CDTF">2022-10-05T00:09:06Z</dcterms:created>
  <dcterms:modified xsi:type="dcterms:W3CDTF">2022-10-05T00:29:56Z</dcterms:modified>
</cp:coreProperties>
</file>