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2"/>
  </p:sldMasterIdLst>
  <p:notesMasterIdLst>
    <p:notesMasterId r:id="rId15"/>
  </p:notesMasterIdLst>
  <p:sldIdLst>
    <p:sldId id="256" r:id="rId3"/>
    <p:sldId id="257" r:id="rId4"/>
    <p:sldId id="258" r:id="rId5"/>
    <p:sldId id="263" r:id="rId6"/>
    <p:sldId id="267" r:id="rId7"/>
    <p:sldId id="264" r:id="rId8"/>
    <p:sldId id="268" r:id="rId9"/>
    <p:sldId id="265" r:id="rId10"/>
    <p:sldId id="262" r:id="rId11"/>
    <p:sldId id="269" r:id="rId12"/>
    <p:sldId id="260" r:id="rId13"/>
    <p:sldId id="270" r:id="rId14"/>
  </p:sldIdLst>
  <p:sldSz cx="9144000" cy="6858000" type="screen4x3"/>
  <p:notesSz cx="6934200" cy="9220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  <a:srgbClr val="FAAF64"/>
    <a:srgbClr val="95D3C3"/>
    <a:srgbClr val="FBAF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775" autoAdjust="0"/>
  </p:normalViewPr>
  <p:slideViewPr>
    <p:cSldViewPr>
      <p:cViewPr varScale="1">
        <p:scale>
          <a:sx n="68" d="100"/>
          <a:sy n="68" d="100"/>
        </p:scale>
        <p:origin x="898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799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799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799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379913"/>
            <a:ext cx="5546725" cy="414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799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799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8758238"/>
            <a:ext cx="30051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309" tIns="46154" rIns="92309" bIns="46154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charset="0"/>
              </a:defRPr>
            </a:lvl1pPr>
          </a:lstStyle>
          <a:p>
            <a:fld id="{C7218684-4804-47A9-8EAC-75A20D59ED9A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797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708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225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44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8849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4297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2300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4FC06F-E016-45F9-8C6F-971308F6B327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380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0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940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0718" name="Picture 3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70719" name="Rectangle 31"/>
          <p:cNvSpPr>
            <a:spLocks noGrp="1" noChangeArrowheads="1"/>
          </p:cNvSpPr>
          <p:nvPr>
            <p:ph type="ctrTitle"/>
          </p:nvPr>
        </p:nvSpPr>
        <p:spPr>
          <a:xfrm>
            <a:off x="1371600" y="1047750"/>
            <a:ext cx="6400800" cy="1728788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70720" name="Rectangle 32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2968625"/>
            <a:ext cx="6032500" cy="2085975"/>
          </a:xfrm>
        </p:spPr>
        <p:txBody>
          <a:bodyPr/>
          <a:lstStyle>
            <a:lvl1pPr marL="0" indent="0" algn="ctr">
              <a:buFontTx/>
              <a:buNone/>
              <a:defRPr sz="1800"/>
            </a:lvl1pPr>
          </a:lstStyle>
          <a:p>
            <a:r>
              <a:rPr lang="zh-TW" altLang="en-US" smtClean="0"/>
              <a:t>按一下以編輯母片副標題樣式</a:t>
            </a:r>
            <a:endParaRPr lang="en-US"/>
          </a:p>
        </p:txBody>
      </p:sp>
      <p:sp>
        <p:nvSpPr>
          <p:cNvPr id="370721" name="Rectangle 3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47738" y="588645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70722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5886450"/>
            <a:ext cx="28956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70723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94438" y="588645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+mn-lt"/>
              </a:defRPr>
            </a:lvl1pPr>
          </a:lstStyle>
          <a:p>
            <a:fld id="{016C744E-3F66-4D9A-8CBD-415955ACEC2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1600" y="549275"/>
            <a:ext cx="1920875" cy="541178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49275"/>
            <a:ext cx="5613400" cy="541178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9275"/>
            <a:ext cx="7686675" cy="7540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54075" y="1355725"/>
            <a:ext cx="7404100" cy="4605338"/>
          </a:xfrm>
        </p:spPr>
        <p:txBody>
          <a:bodyPr/>
          <a:lstStyle/>
          <a:p>
            <a:r>
              <a:rPr lang="zh-TW" altLang="en-US" smtClean="0"/>
              <a:t>按一下圖示以新增表格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4075" y="1355725"/>
            <a:ext cx="362585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2325" y="1355725"/>
            <a:ext cx="3625850" cy="46053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9717" name="Picture 53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369718" name="Rectangle 5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49275"/>
            <a:ext cx="7686675" cy="75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369719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4075" y="1355725"/>
            <a:ext cx="740410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fif"/><Relationship Id="rId2" Type="http://schemas.openxmlformats.org/officeDocument/2006/relationships/hyperlink" Target="https://www.youtube.com/watch?v=pYILsW6F-V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5.jf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f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f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827584" y="978759"/>
            <a:ext cx="7416824" cy="1003722"/>
          </a:xfrm>
        </p:spPr>
        <p:txBody>
          <a:bodyPr/>
          <a:lstStyle/>
          <a:p>
            <a:r>
              <a:rPr lang="zh-TW" altLang="en-US" sz="6000" dirty="0" smtClean="0"/>
              <a:t>當我們「豆」在一起</a:t>
            </a:r>
            <a:endParaRPr lang="zh-TW" altLang="en-US" sz="6000" dirty="0"/>
          </a:p>
        </p:txBody>
      </p:sp>
      <p:sp>
        <p:nvSpPr>
          <p:cNvPr id="6" name="標題 2"/>
          <p:cNvSpPr txBox="1">
            <a:spLocks/>
          </p:cNvSpPr>
          <p:nvPr/>
        </p:nvSpPr>
        <p:spPr bwMode="auto">
          <a:xfrm>
            <a:off x="1349406" y="2240491"/>
            <a:ext cx="6400800" cy="1003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6000" kern="0" dirty="0" smtClean="0">
                <a:solidFill>
                  <a:schemeClr val="accent4"/>
                </a:solidFill>
              </a:rPr>
              <a:t>認識豆的分類</a:t>
            </a:r>
            <a:endParaRPr lang="zh-TW" altLang="en-US" sz="6000" kern="0" dirty="0">
              <a:solidFill>
                <a:schemeClr val="accent4"/>
              </a:solidFill>
            </a:endParaRPr>
          </a:p>
        </p:txBody>
      </p:sp>
      <p:grpSp>
        <p:nvGrpSpPr>
          <p:cNvPr id="7" name="群組 6"/>
          <p:cNvGrpSpPr/>
          <p:nvPr/>
        </p:nvGrpSpPr>
        <p:grpSpPr>
          <a:xfrm>
            <a:off x="2159732" y="2951532"/>
            <a:ext cx="4752528" cy="3460774"/>
            <a:chOff x="2145922" y="3038627"/>
            <a:chExt cx="4752528" cy="3460774"/>
          </a:xfrm>
        </p:grpSpPr>
        <p:sp>
          <p:nvSpPr>
            <p:cNvPr id="5" name="橢圓 4"/>
            <p:cNvSpPr/>
            <p:nvPr/>
          </p:nvSpPr>
          <p:spPr bwMode="auto">
            <a:xfrm>
              <a:off x="2145922" y="3760902"/>
              <a:ext cx="4752528" cy="201622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sp>
          <p:nvSpPr>
            <p:cNvPr id="12" name="橢圓 11"/>
            <p:cNvSpPr/>
            <p:nvPr/>
          </p:nvSpPr>
          <p:spPr bwMode="auto">
            <a:xfrm>
              <a:off x="2325942" y="3905436"/>
              <a:ext cx="4420108" cy="1756910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TW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endParaRPr>
            </a:p>
          </p:txBody>
        </p:sp>
        <p:pic>
          <p:nvPicPr>
            <p:cNvPr id="8" name="圖片 7"/>
            <p:cNvPicPr/>
            <p:nvPr/>
          </p:nvPicPr>
          <p:blipFill>
            <a:blip r:embed="rId3">
              <a:clrChange>
                <a:clrFrom>
                  <a:srgbClr val="F6F6F6"/>
                </a:clrFrom>
                <a:clrTo>
                  <a:srgbClr val="F6F6F6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3788" y="3038627"/>
              <a:ext cx="3744416" cy="3460774"/>
            </a:xfrm>
            <a:prstGeom prst="rect">
              <a:avLst/>
            </a:prstGeom>
          </p:spPr>
        </p:pic>
      </p:grpSp>
      <p:sp>
        <p:nvSpPr>
          <p:cNvPr id="10" name="標題 2"/>
          <p:cNvSpPr txBox="1">
            <a:spLocks/>
          </p:cNvSpPr>
          <p:nvPr/>
        </p:nvSpPr>
        <p:spPr bwMode="auto">
          <a:xfrm>
            <a:off x="6084168" y="5877272"/>
            <a:ext cx="2584376" cy="427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2000" kern="0" dirty="0" smtClean="0">
                <a:solidFill>
                  <a:schemeClr val="accent3">
                    <a:lumMod val="50000"/>
                  </a:schemeClr>
                </a:solidFill>
              </a:rPr>
              <a:t>龍山國小 營養教育</a:t>
            </a:r>
            <a:endParaRPr lang="zh-TW" altLang="en-US" sz="2000" kern="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28637"/>
            <a:ext cx="7705725" cy="580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339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727" y="1263080"/>
            <a:ext cx="7272808" cy="4991641"/>
          </a:xfrm>
          <a:prstGeom prst="rect">
            <a:avLst/>
          </a:prstGeom>
        </p:spPr>
      </p:pic>
      <p:sp>
        <p:nvSpPr>
          <p:cNvPr id="6" name="標題 2"/>
          <p:cNvSpPr txBox="1">
            <a:spLocks/>
          </p:cNvSpPr>
          <p:nvPr/>
        </p:nvSpPr>
        <p:spPr bwMode="auto">
          <a:xfrm>
            <a:off x="3059832" y="436629"/>
            <a:ext cx="3158598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豆</a:t>
            </a:r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的分</a:t>
            </a:r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~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30551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圓角矩形 7"/>
          <p:cNvSpPr/>
          <p:nvPr/>
        </p:nvSpPr>
        <p:spPr bwMode="auto">
          <a:xfrm>
            <a:off x="1632556" y="3603069"/>
            <a:ext cx="5760640" cy="754063"/>
          </a:xfrm>
          <a:prstGeom prst="roundRect">
            <a:avLst/>
          </a:prstGeom>
          <a:solidFill>
            <a:srgbClr val="7030A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35387" y="3594798"/>
            <a:ext cx="5929208" cy="754063"/>
          </a:xfrm>
        </p:spPr>
        <p:txBody>
          <a:bodyPr/>
          <a:lstStyle/>
          <a:p>
            <a:r>
              <a:rPr lang="zh-TW" altLang="en-US" dirty="0" smtClean="0"/>
              <a:t>營養</a:t>
            </a:r>
            <a:r>
              <a:rPr lang="en-US" altLang="zh-TW" dirty="0" smtClean="0"/>
              <a:t>5</a:t>
            </a:r>
            <a:r>
              <a:rPr lang="zh-TW" altLang="en-US" dirty="0" smtClean="0"/>
              <a:t>餐</a:t>
            </a:r>
            <a:r>
              <a:rPr lang="en-US" altLang="zh-TW" dirty="0" smtClean="0"/>
              <a:t>-</a:t>
            </a:r>
            <a:r>
              <a:rPr lang="zh-TW" altLang="en-US" dirty="0" smtClean="0"/>
              <a:t>六大類食物</a:t>
            </a:r>
            <a:r>
              <a:rPr lang="en-US" altLang="zh-TW" dirty="0" smtClean="0"/>
              <a:t>/</a:t>
            </a:r>
            <a:r>
              <a:rPr lang="zh-TW" altLang="en-US" dirty="0" smtClean="0"/>
              <a:t>豆類篇</a:t>
            </a:r>
            <a:endParaRPr lang="zh-TW" altLang="en-US" dirty="0"/>
          </a:p>
        </p:txBody>
      </p:sp>
      <p:sp>
        <p:nvSpPr>
          <p:cNvPr id="4" name="文字方塊 3"/>
          <p:cNvSpPr txBox="1"/>
          <p:nvPr/>
        </p:nvSpPr>
        <p:spPr>
          <a:xfrm>
            <a:off x="1092496" y="784582"/>
            <a:ext cx="6840760" cy="1015663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ln w="28575">
            <a:solidFill>
              <a:srgbClr val="C0000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TW" altLang="en-US" sz="3000" dirty="0" smtClean="0">
                <a:latin typeface="華康中黑體" panose="020B0509000000000000" pitchFamily="49" charset="-120"/>
                <a:ea typeface="華康中黑體" panose="020B0509000000000000" pitchFamily="49" charset="-120"/>
              </a:rPr>
              <a:t>小朋友，你已經會將「豆」進行正確的</a:t>
            </a:r>
            <a:endParaRPr lang="en-US" altLang="zh-TW" sz="3000" dirty="0" smtClean="0">
              <a:latin typeface="華康中黑體" panose="020B0509000000000000" pitchFamily="49" charset="-120"/>
              <a:ea typeface="華康中黑體" panose="020B0509000000000000" pitchFamily="49" charset="-120"/>
            </a:endParaRPr>
          </a:p>
          <a:p>
            <a:r>
              <a:rPr lang="zh-TW" altLang="en-US" sz="3000" dirty="0" smtClean="0">
                <a:latin typeface="華康中黑體" panose="020B0509000000000000" pitchFamily="49" charset="-120"/>
                <a:ea typeface="華康中黑體" panose="020B0509000000000000" pitchFamily="49" charset="-120"/>
              </a:rPr>
              <a:t>六大類食物分類了嗎</a:t>
            </a:r>
            <a:r>
              <a:rPr lang="en-US" altLang="zh-TW" sz="3000" dirty="0" smtClean="0">
                <a:latin typeface="華康中黑體" panose="020B0509000000000000" pitchFamily="49" charset="-120"/>
                <a:ea typeface="華康中黑體" panose="020B0509000000000000" pitchFamily="49" charset="-120"/>
              </a:rPr>
              <a:t>?</a:t>
            </a:r>
            <a:endParaRPr lang="zh-TW" altLang="en-US" sz="3000" dirty="0">
              <a:latin typeface="華康中黑體" panose="020B0509000000000000" pitchFamily="49" charset="-120"/>
              <a:ea typeface="華康中黑體" panose="020B0509000000000000" pitchFamily="49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460986" y="5300071"/>
            <a:ext cx="59987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中黑體" panose="020B0509000000000000" pitchFamily="49" charset="-120"/>
                <a:ea typeface="華康中黑體" panose="020B0509000000000000" pitchFamily="49" charset="-120"/>
              </a:rPr>
              <a:t>祝大家都能聰明飲食、健康成長！</a:t>
            </a:r>
            <a:endParaRPr lang="zh-TW" altLang="en-US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中黑體" panose="020B0509000000000000" pitchFamily="49" charset="-120"/>
              <a:ea typeface="華康中黑體" panose="020B0509000000000000" pitchFamily="49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090133" y="2146660"/>
            <a:ext cx="6819717" cy="1015663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16200000" scaled="1"/>
            <a:tileRect/>
          </a:gradFill>
          <a:ln w="28575">
            <a:solidFill>
              <a:schemeClr val="tx2">
                <a:lumMod val="50000"/>
              </a:schemeClr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zh-TW" altLang="en-US" sz="3000" dirty="0">
                <a:latin typeface="華康中黑體" panose="020B0509000000000000" pitchFamily="49" charset="-120"/>
                <a:ea typeface="華康中黑體" panose="020B0509000000000000" pitchFamily="49" charset="-120"/>
              </a:rPr>
              <a:t>讓我們看一個可愛的動畫，來認識常見的豆製品吧</a:t>
            </a:r>
            <a:r>
              <a:rPr lang="zh-TW" altLang="en-US" sz="3000" dirty="0" smtClean="0">
                <a:latin typeface="華康中黑體" panose="020B0509000000000000" pitchFamily="49" charset="-120"/>
                <a:ea typeface="華康中黑體" panose="020B0509000000000000" pitchFamily="49" charset="-120"/>
              </a:rPr>
              <a:t>！</a:t>
            </a:r>
            <a:endParaRPr lang="zh-TW" altLang="en-US" dirty="0"/>
          </a:p>
        </p:txBody>
      </p:sp>
      <p:sp>
        <p:nvSpPr>
          <p:cNvPr id="7" name="矩形 6"/>
          <p:cNvSpPr/>
          <p:nvPr/>
        </p:nvSpPr>
        <p:spPr>
          <a:xfrm>
            <a:off x="1092494" y="4491991"/>
            <a:ext cx="737409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2400" dirty="0">
                <a:hlinkClick r:id="rId2"/>
              </a:rPr>
              <a:t>https://www.youtube.com/watch?v=pYILsW6F-V</a:t>
            </a:r>
            <a:r>
              <a:rPr lang="zh-TW" altLang="en-US" sz="2400" dirty="0" smtClean="0">
                <a:hlinkClick r:id="rId2"/>
              </a:rPr>
              <a:t>w</a:t>
            </a:r>
            <a:endParaRPr lang="en-US" altLang="zh-TW" sz="2400" dirty="0" smtClean="0"/>
          </a:p>
        </p:txBody>
      </p:sp>
      <p:pic>
        <p:nvPicPr>
          <p:cNvPr id="9" name="圖片 8"/>
          <p:cNvPicPr/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498" y="4953656"/>
            <a:ext cx="1382715" cy="11325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467544" y="476672"/>
            <a:ext cx="8496944" cy="1630666"/>
          </a:xfrm>
        </p:spPr>
        <p:txBody>
          <a:bodyPr/>
          <a:lstStyle/>
          <a:p>
            <a:r>
              <a:rPr lang="zh-TW" altLang="en-US" sz="4500" dirty="0" smtClean="0">
                <a:solidFill>
                  <a:schemeClr val="accent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很多食物的名字裡都有「豆」</a:t>
            </a:r>
            <a:r>
              <a:rPr lang="en-US" altLang="zh-TW" sz="4500" dirty="0" smtClean="0">
                <a:solidFill>
                  <a:schemeClr val="accent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en-US" altLang="zh-TW" sz="4500" dirty="0" smtClean="0">
                <a:solidFill>
                  <a:schemeClr val="accent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zh-TW" altLang="en-US" sz="4500" dirty="0" smtClean="0">
                <a:solidFill>
                  <a:schemeClr val="accent2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在六大類食物中分類卻不同喔！</a:t>
            </a:r>
            <a:endParaRPr lang="zh-TW" altLang="en-US" sz="4500" dirty="0">
              <a:solidFill>
                <a:schemeClr val="accent2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圖片 4"/>
          <p:cNvPicPr/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222953"/>
            <a:ext cx="864096" cy="821463"/>
          </a:xfrm>
          <a:prstGeom prst="rect">
            <a:avLst/>
          </a:prstGeom>
        </p:spPr>
      </p:pic>
      <p:sp>
        <p:nvSpPr>
          <p:cNvPr id="7" name="標題 2"/>
          <p:cNvSpPr txBox="1">
            <a:spLocks/>
          </p:cNvSpPr>
          <p:nvPr/>
        </p:nvSpPr>
        <p:spPr bwMode="auto">
          <a:xfrm>
            <a:off x="1619672" y="2197434"/>
            <a:ext cx="3636404" cy="872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豆魚蛋肉類：</a:t>
            </a:r>
            <a:endParaRPr lang="zh-TW" altLang="en-US" sz="4500" kern="0" dirty="0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971600" y="3158333"/>
            <a:ext cx="7326962" cy="2598960"/>
            <a:chOff x="971600" y="3246896"/>
            <a:chExt cx="7326962" cy="2598960"/>
          </a:xfrm>
        </p:grpSpPr>
        <p:sp>
          <p:nvSpPr>
            <p:cNvPr id="9" name="標題 2"/>
            <p:cNvSpPr txBox="1">
              <a:spLocks/>
            </p:cNvSpPr>
            <p:nvPr/>
          </p:nvSpPr>
          <p:spPr bwMode="auto">
            <a:xfrm>
              <a:off x="971600" y="3246896"/>
              <a:ext cx="6373216" cy="910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9pPr>
            </a:lstStyle>
            <a:p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提供豐富</a:t>
              </a:r>
              <a:r>
                <a:rPr lang="zh-TW" altLang="en-US" sz="4500" kern="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蛋白質</a:t>
              </a:r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的豆類。</a:t>
              </a:r>
              <a:endParaRPr lang="zh-TW" altLang="en-US" sz="4500" kern="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0" name="標題 2"/>
            <p:cNvSpPr txBox="1">
              <a:spLocks/>
            </p:cNvSpPr>
            <p:nvPr/>
          </p:nvSpPr>
          <p:spPr bwMode="auto">
            <a:xfrm>
              <a:off x="971600" y="4091083"/>
              <a:ext cx="7326962" cy="910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9pPr>
            </a:lstStyle>
            <a:p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可幫助</a:t>
              </a:r>
              <a:r>
                <a:rPr lang="zh-TW" altLang="en-US" sz="4500" kern="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肌肉生長</a:t>
              </a:r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及</a:t>
              </a:r>
              <a:r>
                <a:rPr lang="zh-TW" altLang="en-US" sz="4500" kern="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骨骼發育</a:t>
              </a:r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。</a:t>
              </a:r>
              <a:endParaRPr lang="zh-TW" altLang="en-US" sz="4500" kern="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標題 2"/>
            <p:cNvSpPr txBox="1">
              <a:spLocks/>
            </p:cNvSpPr>
            <p:nvPr/>
          </p:nvSpPr>
          <p:spPr bwMode="auto">
            <a:xfrm>
              <a:off x="971600" y="4935270"/>
              <a:ext cx="7326962" cy="9105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b" anchorCtr="0" compatLnSpc="1">
              <a:prstTxWarp prst="textNoShape">
                <a:avLst/>
              </a:prstTxWarp>
            </a:bodyPr>
            <a:lstStyle>
              <a:lvl1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4000" b="1">
                  <a:solidFill>
                    <a:schemeClr val="bg1"/>
                  </a:solidFill>
                  <a:latin typeface="+mj-lt"/>
                  <a:ea typeface="+mj-ea"/>
                  <a:cs typeface="+mj-cs"/>
                </a:defRPr>
              </a:lvl1pPr>
              <a:lvl2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2pPr>
              <a:lvl3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3pPr>
              <a:lvl4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4pPr>
              <a:lvl5pPr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5pPr>
              <a:lvl6pPr marL="4572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6pPr>
              <a:lvl7pPr marL="9144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7pPr>
              <a:lvl8pPr marL="13716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8pPr>
              <a:lvl9pPr marL="1828800" algn="ctr" rtl="0" eaLnBrk="1" fontAlgn="base" hangingPunct="1">
                <a:spcBef>
                  <a:spcPct val="0"/>
                </a:spcBef>
                <a:spcAft>
                  <a:spcPct val="0"/>
                </a:spcAft>
                <a:defRPr sz="3600" b="1">
                  <a:solidFill>
                    <a:schemeClr val="bg1"/>
                  </a:solidFill>
                  <a:latin typeface="Trebuchet MS" pitchFamily="34" charset="0"/>
                </a:defRPr>
              </a:lvl9pPr>
            </a:lstStyle>
            <a:p>
              <a:r>
                <a:rPr lang="zh-TW" altLang="en-US" sz="4500" kern="0" dirty="0" smtClean="0">
                  <a:solidFill>
                    <a:schemeClr val="tx2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素食</a:t>
              </a:r>
              <a:r>
                <a:rPr lang="zh-TW" altLang="en-US" sz="4500" kern="0" dirty="0" smtClean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者飲食主要蛋白質來源。</a:t>
              </a:r>
              <a:endParaRPr lang="zh-TW" altLang="en-US" sz="4500" kern="0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06124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/>
          <p:cNvPicPr/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955940"/>
            <a:ext cx="864096" cy="821463"/>
          </a:xfrm>
          <a:prstGeom prst="rect">
            <a:avLst/>
          </a:prstGeom>
        </p:spPr>
      </p:pic>
      <p:sp>
        <p:nvSpPr>
          <p:cNvPr id="22" name="標題 2"/>
          <p:cNvSpPr txBox="1">
            <a:spLocks/>
          </p:cNvSpPr>
          <p:nvPr/>
        </p:nvSpPr>
        <p:spPr bwMode="auto">
          <a:xfrm>
            <a:off x="2339752" y="616987"/>
            <a:ext cx="5400600" cy="1550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這麼多「豆」，</a:t>
            </a:r>
            <a:endParaRPr lang="en-US" altLang="zh-TW" sz="4500" kern="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誰才是豆魚蛋肉類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7" name="群組 76"/>
          <p:cNvGrpSpPr/>
          <p:nvPr/>
        </p:nvGrpSpPr>
        <p:grpSpPr>
          <a:xfrm>
            <a:off x="755576" y="2348880"/>
            <a:ext cx="7696758" cy="3560570"/>
            <a:chOff x="755576" y="2348880"/>
            <a:chExt cx="7696758" cy="3560570"/>
          </a:xfrm>
        </p:grpSpPr>
        <p:grpSp>
          <p:nvGrpSpPr>
            <p:cNvPr id="3" name="群組 2"/>
            <p:cNvGrpSpPr/>
            <p:nvPr/>
          </p:nvGrpSpPr>
          <p:grpSpPr>
            <a:xfrm>
              <a:off x="1258584" y="2348880"/>
              <a:ext cx="1512168" cy="1010486"/>
              <a:chOff x="1194414" y="2242743"/>
              <a:chExt cx="1512168" cy="1010486"/>
            </a:xfrm>
          </p:grpSpPr>
          <p:sp>
            <p:nvSpPr>
              <p:cNvPr id="2" name="橢圓 1"/>
              <p:cNvSpPr/>
              <p:nvPr/>
            </p:nvSpPr>
            <p:spPr bwMode="auto">
              <a:xfrm>
                <a:off x="1227023" y="2302631"/>
                <a:ext cx="1446950" cy="95059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1" name="標題 2"/>
              <p:cNvSpPr txBox="1">
                <a:spLocks/>
              </p:cNvSpPr>
              <p:nvPr/>
            </p:nvSpPr>
            <p:spPr bwMode="auto">
              <a:xfrm>
                <a:off x="119441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紅豆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群組 3"/>
            <p:cNvGrpSpPr/>
            <p:nvPr/>
          </p:nvGrpSpPr>
          <p:grpSpPr>
            <a:xfrm>
              <a:off x="2884803" y="2349813"/>
              <a:ext cx="1512168" cy="1008621"/>
              <a:chOff x="2999844" y="2242743"/>
              <a:chExt cx="1512168" cy="1008621"/>
            </a:xfrm>
          </p:grpSpPr>
          <p:sp>
            <p:nvSpPr>
              <p:cNvPr id="23" name="橢圓 22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綠豆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6940166" y="3650105"/>
              <a:ext cx="1512168" cy="975573"/>
              <a:chOff x="1194414" y="3313116"/>
              <a:chExt cx="1512168" cy="975573"/>
            </a:xfrm>
          </p:grpSpPr>
          <p:sp>
            <p:nvSpPr>
              <p:cNvPr id="26" name="橢圓 25"/>
              <p:cNvSpPr/>
              <p:nvPr/>
            </p:nvSpPr>
            <p:spPr bwMode="auto">
              <a:xfrm>
                <a:off x="1245630" y="3338091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" name="標題 2"/>
              <p:cNvSpPr txBox="1">
                <a:spLocks/>
              </p:cNvSpPr>
              <p:nvPr/>
            </p:nvSpPr>
            <p:spPr bwMode="auto">
              <a:xfrm>
                <a:off x="1194414" y="3313116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毛豆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6137242" y="2353757"/>
              <a:ext cx="1512168" cy="1000733"/>
              <a:chOff x="4805274" y="2242743"/>
              <a:chExt cx="1512168" cy="1000733"/>
            </a:xfrm>
          </p:grpSpPr>
          <p:sp>
            <p:nvSpPr>
              <p:cNvPr id="24" name="橢圓 23"/>
              <p:cNvSpPr/>
              <p:nvPr/>
            </p:nvSpPr>
            <p:spPr bwMode="auto">
              <a:xfrm>
                <a:off x="4823424" y="2292878"/>
                <a:ext cx="1446950" cy="95059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" name="標題 2"/>
              <p:cNvSpPr txBox="1">
                <a:spLocks/>
              </p:cNvSpPr>
              <p:nvPr/>
            </p:nvSpPr>
            <p:spPr bwMode="auto">
              <a:xfrm>
                <a:off x="480527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黑豆</a:t>
                </a:r>
                <a:endParaRPr lang="zh-TW" altLang="en-US" sz="45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511022" y="2349813"/>
              <a:ext cx="1512168" cy="1008621"/>
              <a:chOff x="6610704" y="2242743"/>
              <a:chExt cx="1512168" cy="1008621"/>
            </a:xfrm>
          </p:grpSpPr>
          <p:sp>
            <p:nvSpPr>
              <p:cNvPr id="25" name="橢圓 24"/>
              <p:cNvSpPr/>
              <p:nvPr/>
            </p:nvSpPr>
            <p:spPr bwMode="auto">
              <a:xfrm>
                <a:off x="6643313" y="2300766"/>
                <a:ext cx="1446950" cy="95059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" name="標題 2"/>
              <p:cNvSpPr txBox="1">
                <a:spLocks/>
              </p:cNvSpPr>
              <p:nvPr/>
            </p:nvSpPr>
            <p:spPr bwMode="auto">
              <a:xfrm>
                <a:off x="661070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2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黃豆</a:t>
                </a:r>
                <a:endParaRPr lang="zh-TW" altLang="en-US" sz="4500" kern="0" dirty="0">
                  <a:solidFill>
                    <a:schemeClr val="accent2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4" name="群組 33"/>
            <p:cNvGrpSpPr/>
            <p:nvPr/>
          </p:nvGrpSpPr>
          <p:grpSpPr>
            <a:xfrm>
              <a:off x="6155227" y="4897394"/>
              <a:ext cx="2052948" cy="1012056"/>
              <a:chOff x="1680108" y="4419773"/>
              <a:chExt cx="2052948" cy="1012056"/>
            </a:xfrm>
          </p:grpSpPr>
          <p:sp>
            <p:nvSpPr>
              <p:cNvPr id="30" name="橢圓 29"/>
              <p:cNvSpPr/>
              <p:nvPr/>
            </p:nvSpPr>
            <p:spPr bwMode="auto">
              <a:xfrm>
                <a:off x="1680108" y="4481231"/>
                <a:ext cx="2052948" cy="950598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" name="標題 2"/>
              <p:cNvSpPr txBox="1">
                <a:spLocks/>
              </p:cNvSpPr>
              <p:nvPr/>
            </p:nvSpPr>
            <p:spPr bwMode="auto">
              <a:xfrm>
                <a:off x="1680108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四季豆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1272205" y="4907586"/>
              <a:ext cx="2077736" cy="991672"/>
              <a:chOff x="5855778" y="4419773"/>
              <a:chExt cx="2077736" cy="991672"/>
            </a:xfrm>
          </p:grpSpPr>
          <p:sp>
            <p:nvSpPr>
              <p:cNvPr id="32" name="橢圓 31"/>
              <p:cNvSpPr/>
              <p:nvPr/>
            </p:nvSpPr>
            <p:spPr bwMode="auto">
              <a:xfrm>
                <a:off x="5855778" y="4460847"/>
                <a:ext cx="2052948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7" name="標題 2"/>
              <p:cNvSpPr txBox="1">
                <a:spLocks/>
              </p:cNvSpPr>
              <p:nvPr/>
            </p:nvSpPr>
            <p:spPr bwMode="auto">
              <a:xfrm>
                <a:off x="5880566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豌豆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仁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3" name="群組 32"/>
            <p:cNvGrpSpPr/>
            <p:nvPr/>
          </p:nvGrpSpPr>
          <p:grpSpPr>
            <a:xfrm>
              <a:off x="2269114" y="3648552"/>
              <a:ext cx="1446950" cy="978678"/>
              <a:chOff x="6683385" y="3313116"/>
              <a:chExt cx="1446950" cy="978678"/>
            </a:xfrm>
          </p:grpSpPr>
          <p:sp>
            <p:nvSpPr>
              <p:cNvPr id="29" name="橢圓 28"/>
              <p:cNvSpPr/>
              <p:nvPr/>
            </p:nvSpPr>
            <p:spPr bwMode="auto">
              <a:xfrm>
                <a:off x="6683385" y="3341196"/>
                <a:ext cx="1446950" cy="950598"/>
              </a:xfrm>
              <a:prstGeom prst="ellipse">
                <a:avLst/>
              </a:prstGeom>
              <a:blipFill>
                <a:blip r:embed="rId4"/>
                <a:tile tx="0" ty="0" sx="100000" sy="100000" flip="none" algn="tl"/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9" name="標題 2"/>
              <p:cNvSpPr txBox="1">
                <a:spLocks/>
              </p:cNvSpPr>
              <p:nvPr/>
            </p:nvSpPr>
            <p:spPr bwMode="auto">
              <a:xfrm>
                <a:off x="6692950" y="3313116"/>
                <a:ext cx="1437385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花豆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755576" y="3630632"/>
              <a:ext cx="1446950" cy="1014518"/>
              <a:chOff x="3033525" y="3279292"/>
              <a:chExt cx="1446950" cy="1014518"/>
            </a:xfrm>
          </p:grpSpPr>
          <p:sp>
            <p:nvSpPr>
              <p:cNvPr id="27" name="橢圓 26"/>
              <p:cNvSpPr/>
              <p:nvPr/>
            </p:nvSpPr>
            <p:spPr bwMode="auto">
              <a:xfrm>
                <a:off x="3033525" y="3343212"/>
                <a:ext cx="1446950" cy="95059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0" name="標題 2"/>
              <p:cNvSpPr txBox="1">
                <a:spLocks/>
              </p:cNvSpPr>
              <p:nvPr/>
            </p:nvSpPr>
            <p:spPr bwMode="auto">
              <a:xfrm>
                <a:off x="3077002" y="3279292"/>
                <a:ext cx="1398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蠶豆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5" name="群組 34"/>
            <p:cNvGrpSpPr/>
            <p:nvPr/>
          </p:nvGrpSpPr>
          <p:grpSpPr>
            <a:xfrm>
              <a:off x="3721087" y="4898179"/>
              <a:ext cx="2062994" cy="1010486"/>
              <a:chOff x="3770291" y="4419773"/>
              <a:chExt cx="2062994" cy="1010486"/>
            </a:xfrm>
          </p:grpSpPr>
          <p:sp>
            <p:nvSpPr>
              <p:cNvPr id="31" name="橢圓 30"/>
              <p:cNvSpPr/>
              <p:nvPr/>
            </p:nvSpPr>
            <p:spPr bwMode="auto">
              <a:xfrm>
                <a:off x="3770291" y="4479661"/>
                <a:ext cx="2052948" cy="950598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1" name="標題 2"/>
              <p:cNvSpPr txBox="1">
                <a:spLocks/>
              </p:cNvSpPr>
              <p:nvPr/>
            </p:nvSpPr>
            <p:spPr bwMode="auto">
              <a:xfrm>
                <a:off x="3780337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皇帝豆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0" name="群組 69"/>
            <p:cNvGrpSpPr/>
            <p:nvPr/>
          </p:nvGrpSpPr>
          <p:grpSpPr>
            <a:xfrm>
              <a:off x="5361410" y="3633581"/>
              <a:ext cx="1512168" cy="1008621"/>
              <a:chOff x="2999844" y="2242743"/>
              <a:chExt cx="1512168" cy="1008621"/>
            </a:xfrm>
          </p:grpSpPr>
          <p:sp>
            <p:nvSpPr>
              <p:cNvPr id="71" name="橢圓 70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菜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3" name="群組 72"/>
            <p:cNvGrpSpPr/>
            <p:nvPr/>
          </p:nvGrpSpPr>
          <p:grpSpPr>
            <a:xfrm>
              <a:off x="3782653" y="3633581"/>
              <a:ext cx="1512168" cy="1008621"/>
              <a:chOff x="2999844" y="2242743"/>
              <a:chExt cx="1512168" cy="1008621"/>
            </a:xfrm>
          </p:grpSpPr>
          <p:sp>
            <p:nvSpPr>
              <p:cNvPr id="74" name="橢圓 73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5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扁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64925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群組 76"/>
          <p:cNvGrpSpPr/>
          <p:nvPr/>
        </p:nvGrpSpPr>
        <p:grpSpPr>
          <a:xfrm>
            <a:off x="755576" y="2348880"/>
            <a:ext cx="7696758" cy="3560570"/>
            <a:chOff x="755576" y="2348880"/>
            <a:chExt cx="7696758" cy="3560570"/>
          </a:xfrm>
        </p:grpSpPr>
        <p:grpSp>
          <p:nvGrpSpPr>
            <p:cNvPr id="3" name="群組 2"/>
            <p:cNvGrpSpPr/>
            <p:nvPr/>
          </p:nvGrpSpPr>
          <p:grpSpPr>
            <a:xfrm>
              <a:off x="1258584" y="2348880"/>
              <a:ext cx="1512168" cy="1010486"/>
              <a:chOff x="1194414" y="2242743"/>
              <a:chExt cx="1512168" cy="1010486"/>
            </a:xfrm>
          </p:grpSpPr>
          <p:sp>
            <p:nvSpPr>
              <p:cNvPr id="2" name="橢圓 1"/>
              <p:cNvSpPr/>
              <p:nvPr/>
            </p:nvSpPr>
            <p:spPr bwMode="auto">
              <a:xfrm>
                <a:off x="1227023" y="2302631"/>
                <a:ext cx="1446950" cy="95059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1" name="標題 2"/>
              <p:cNvSpPr txBox="1">
                <a:spLocks/>
              </p:cNvSpPr>
              <p:nvPr/>
            </p:nvSpPr>
            <p:spPr bwMode="auto">
              <a:xfrm>
                <a:off x="119441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紅豆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群組 3"/>
            <p:cNvGrpSpPr/>
            <p:nvPr/>
          </p:nvGrpSpPr>
          <p:grpSpPr>
            <a:xfrm>
              <a:off x="2884803" y="2349813"/>
              <a:ext cx="1512168" cy="1008621"/>
              <a:chOff x="2999844" y="2242743"/>
              <a:chExt cx="1512168" cy="1008621"/>
            </a:xfrm>
          </p:grpSpPr>
          <p:sp>
            <p:nvSpPr>
              <p:cNvPr id="23" name="橢圓 22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綠豆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6940166" y="3650105"/>
              <a:ext cx="1512168" cy="975573"/>
              <a:chOff x="1194414" y="3313116"/>
              <a:chExt cx="1512168" cy="975573"/>
            </a:xfrm>
          </p:grpSpPr>
          <p:sp>
            <p:nvSpPr>
              <p:cNvPr id="26" name="橢圓 25"/>
              <p:cNvSpPr/>
              <p:nvPr/>
            </p:nvSpPr>
            <p:spPr bwMode="auto">
              <a:xfrm>
                <a:off x="1245630" y="3338091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" name="標題 2"/>
              <p:cNvSpPr txBox="1">
                <a:spLocks/>
              </p:cNvSpPr>
              <p:nvPr/>
            </p:nvSpPr>
            <p:spPr bwMode="auto">
              <a:xfrm>
                <a:off x="1194414" y="3313116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毛豆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6137242" y="2353757"/>
              <a:ext cx="1512168" cy="1000733"/>
              <a:chOff x="4805274" y="2242743"/>
              <a:chExt cx="1512168" cy="1000733"/>
            </a:xfrm>
          </p:grpSpPr>
          <p:sp>
            <p:nvSpPr>
              <p:cNvPr id="24" name="橢圓 23"/>
              <p:cNvSpPr/>
              <p:nvPr/>
            </p:nvSpPr>
            <p:spPr bwMode="auto">
              <a:xfrm>
                <a:off x="4823424" y="2292878"/>
                <a:ext cx="1446950" cy="95059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" name="標題 2"/>
              <p:cNvSpPr txBox="1">
                <a:spLocks/>
              </p:cNvSpPr>
              <p:nvPr/>
            </p:nvSpPr>
            <p:spPr bwMode="auto">
              <a:xfrm>
                <a:off x="480527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黑豆</a:t>
                </a:r>
                <a:endParaRPr lang="zh-TW" altLang="en-US" sz="45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511022" y="2349813"/>
              <a:ext cx="1512168" cy="1008621"/>
              <a:chOff x="6610704" y="2242743"/>
              <a:chExt cx="1512168" cy="1008621"/>
            </a:xfrm>
          </p:grpSpPr>
          <p:sp>
            <p:nvSpPr>
              <p:cNvPr id="25" name="橢圓 24"/>
              <p:cNvSpPr/>
              <p:nvPr/>
            </p:nvSpPr>
            <p:spPr bwMode="auto">
              <a:xfrm>
                <a:off x="6643313" y="2300766"/>
                <a:ext cx="1446950" cy="95059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" name="標題 2"/>
              <p:cNvSpPr txBox="1">
                <a:spLocks/>
              </p:cNvSpPr>
              <p:nvPr/>
            </p:nvSpPr>
            <p:spPr bwMode="auto">
              <a:xfrm>
                <a:off x="661070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2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黃豆</a:t>
                </a:r>
                <a:endParaRPr lang="zh-TW" altLang="en-US" sz="4500" kern="0" dirty="0">
                  <a:solidFill>
                    <a:schemeClr val="accent2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4" name="群組 33"/>
            <p:cNvGrpSpPr/>
            <p:nvPr/>
          </p:nvGrpSpPr>
          <p:grpSpPr>
            <a:xfrm>
              <a:off x="6155227" y="4897394"/>
              <a:ext cx="2052948" cy="1012056"/>
              <a:chOff x="1680108" y="4419773"/>
              <a:chExt cx="2052948" cy="1012056"/>
            </a:xfrm>
          </p:grpSpPr>
          <p:sp>
            <p:nvSpPr>
              <p:cNvPr id="30" name="橢圓 29"/>
              <p:cNvSpPr/>
              <p:nvPr/>
            </p:nvSpPr>
            <p:spPr bwMode="auto">
              <a:xfrm>
                <a:off x="1680108" y="4481231"/>
                <a:ext cx="2052948" cy="950598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" name="標題 2"/>
              <p:cNvSpPr txBox="1">
                <a:spLocks/>
              </p:cNvSpPr>
              <p:nvPr/>
            </p:nvSpPr>
            <p:spPr bwMode="auto">
              <a:xfrm>
                <a:off x="1680108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四季豆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1272205" y="4907586"/>
              <a:ext cx="2077736" cy="991672"/>
              <a:chOff x="5855778" y="4419773"/>
              <a:chExt cx="2077736" cy="991672"/>
            </a:xfrm>
          </p:grpSpPr>
          <p:sp>
            <p:nvSpPr>
              <p:cNvPr id="32" name="橢圓 31"/>
              <p:cNvSpPr/>
              <p:nvPr/>
            </p:nvSpPr>
            <p:spPr bwMode="auto">
              <a:xfrm>
                <a:off x="5855778" y="4460847"/>
                <a:ext cx="2052948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7" name="標題 2"/>
              <p:cNvSpPr txBox="1">
                <a:spLocks/>
              </p:cNvSpPr>
              <p:nvPr/>
            </p:nvSpPr>
            <p:spPr bwMode="auto">
              <a:xfrm>
                <a:off x="5880566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豌豆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仁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3" name="群組 32"/>
            <p:cNvGrpSpPr/>
            <p:nvPr/>
          </p:nvGrpSpPr>
          <p:grpSpPr>
            <a:xfrm>
              <a:off x="2269114" y="3648552"/>
              <a:ext cx="1446950" cy="978678"/>
              <a:chOff x="6683385" y="3313116"/>
              <a:chExt cx="1446950" cy="978678"/>
            </a:xfrm>
          </p:grpSpPr>
          <p:sp>
            <p:nvSpPr>
              <p:cNvPr id="29" name="橢圓 28"/>
              <p:cNvSpPr/>
              <p:nvPr/>
            </p:nvSpPr>
            <p:spPr bwMode="auto">
              <a:xfrm>
                <a:off x="6683385" y="3341196"/>
                <a:ext cx="1446950" cy="950598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9" name="標題 2"/>
              <p:cNvSpPr txBox="1">
                <a:spLocks/>
              </p:cNvSpPr>
              <p:nvPr/>
            </p:nvSpPr>
            <p:spPr bwMode="auto">
              <a:xfrm>
                <a:off x="6692950" y="3313116"/>
                <a:ext cx="1437385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花豆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755576" y="3630632"/>
              <a:ext cx="1446950" cy="1014518"/>
              <a:chOff x="3033525" y="3279292"/>
              <a:chExt cx="1446950" cy="1014518"/>
            </a:xfrm>
          </p:grpSpPr>
          <p:sp>
            <p:nvSpPr>
              <p:cNvPr id="27" name="橢圓 26"/>
              <p:cNvSpPr/>
              <p:nvPr/>
            </p:nvSpPr>
            <p:spPr bwMode="auto">
              <a:xfrm>
                <a:off x="3033525" y="3343212"/>
                <a:ext cx="1446950" cy="95059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0" name="標題 2"/>
              <p:cNvSpPr txBox="1">
                <a:spLocks/>
              </p:cNvSpPr>
              <p:nvPr/>
            </p:nvSpPr>
            <p:spPr bwMode="auto">
              <a:xfrm>
                <a:off x="3077002" y="3279292"/>
                <a:ext cx="1398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蠶豆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5" name="群組 34"/>
            <p:cNvGrpSpPr/>
            <p:nvPr/>
          </p:nvGrpSpPr>
          <p:grpSpPr>
            <a:xfrm>
              <a:off x="3721087" y="4898179"/>
              <a:ext cx="2062994" cy="1010486"/>
              <a:chOff x="3770291" y="4419773"/>
              <a:chExt cx="2062994" cy="1010486"/>
            </a:xfrm>
          </p:grpSpPr>
          <p:sp>
            <p:nvSpPr>
              <p:cNvPr id="31" name="橢圓 30"/>
              <p:cNvSpPr/>
              <p:nvPr/>
            </p:nvSpPr>
            <p:spPr bwMode="auto">
              <a:xfrm>
                <a:off x="3770291" y="4479661"/>
                <a:ext cx="2052948" cy="950598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1" name="標題 2"/>
              <p:cNvSpPr txBox="1">
                <a:spLocks/>
              </p:cNvSpPr>
              <p:nvPr/>
            </p:nvSpPr>
            <p:spPr bwMode="auto">
              <a:xfrm>
                <a:off x="3780337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皇帝豆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0" name="群組 69"/>
            <p:cNvGrpSpPr/>
            <p:nvPr/>
          </p:nvGrpSpPr>
          <p:grpSpPr>
            <a:xfrm>
              <a:off x="5361410" y="3633581"/>
              <a:ext cx="1512168" cy="1008621"/>
              <a:chOff x="2999844" y="2242743"/>
              <a:chExt cx="1512168" cy="1008621"/>
            </a:xfrm>
          </p:grpSpPr>
          <p:sp>
            <p:nvSpPr>
              <p:cNvPr id="71" name="橢圓 70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菜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3" name="群組 72"/>
            <p:cNvGrpSpPr/>
            <p:nvPr/>
          </p:nvGrpSpPr>
          <p:grpSpPr>
            <a:xfrm>
              <a:off x="3782653" y="3633581"/>
              <a:ext cx="1512168" cy="1008621"/>
              <a:chOff x="2999844" y="2242743"/>
              <a:chExt cx="1512168" cy="1008621"/>
            </a:xfrm>
          </p:grpSpPr>
          <p:sp>
            <p:nvSpPr>
              <p:cNvPr id="74" name="橢圓 73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5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扁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0" name="手繪多邊形 9"/>
          <p:cNvSpPr/>
          <p:nvPr/>
        </p:nvSpPr>
        <p:spPr bwMode="auto">
          <a:xfrm>
            <a:off x="611560" y="2167219"/>
            <a:ext cx="5467934" cy="3998086"/>
          </a:xfrm>
          <a:custGeom>
            <a:avLst/>
            <a:gdLst>
              <a:gd name="connsiteX0" fmla="*/ 262603 w 5585741"/>
              <a:gd name="connsiteY0" fmla="*/ 807474 h 4249830"/>
              <a:gd name="connsiteX1" fmla="*/ 1030247 w 5585741"/>
              <a:gd name="connsiteY1" fmla="*/ 118852 h 4249830"/>
              <a:gd name="connsiteX2" fmla="*/ 3773447 w 5585741"/>
              <a:gd name="connsiteY2" fmla="*/ 130141 h 4249830"/>
              <a:gd name="connsiteX3" fmla="*/ 3762158 w 5585741"/>
              <a:gd name="connsiteY3" fmla="*/ 1405785 h 4249830"/>
              <a:gd name="connsiteX4" fmla="*/ 3321891 w 5585741"/>
              <a:gd name="connsiteY4" fmla="*/ 1676719 h 4249830"/>
              <a:gd name="connsiteX5" fmla="*/ 3299314 w 5585741"/>
              <a:gd name="connsiteY5" fmla="*/ 2568541 h 4249830"/>
              <a:gd name="connsiteX6" fmla="*/ 3649269 w 5585741"/>
              <a:gd name="connsiteY6" fmla="*/ 2816896 h 4249830"/>
              <a:gd name="connsiteX7" fmla="*/ 5399047 w 5585741"/>
              <a:gd name="connsiteY7" fmla="*/ 2929785 h 4249830"/>
              <a:gd name="connsiteX8" fmla="*/ 5444203 w 5585741"/>
              <a:gd name="connsiteY8" fmla="*/ 3810319 h 4249830"/>
              <a:gd name="connsiteX9" fmla="*/ 4586247 w 5585741"/>
              <a:gd name="connsiteY9" fmla="*/ 4036096 h 4249830"/>
              <a:gd name="connsiteX10" fmla="*/ 386780 w 5585741"/>
              <a:gd name="connsiteY10" fmla="*/ 3990941 h 4249830"/>
              <a:gd name="connsiteX11" fmla="*/ 262603 w 5585741"/>
              <a:gd name="connsiteY11" fmla="*/ 807474 h 424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585741" h="4249830">
                <a:moveTo>
                  <a:pt x="262603" y="807474"/>
                </a:moveTo>
                <a:cubicBezTo>
                  <a:pt x="369848" y="162126"/>
                  <a:pt x="445106" y="231741"/>
                  <a:pt x="1030247" y="118852"/>
                </a:cubicBezTo>
                <a:cubicBezTo>
                  <a:pt x="1615388" y="5963"/>
                  <a:pt x="3318128" y="-84348"/>
                  <a:pt x="3773447" y="130141"/>
                </a:cubicBezTo>
                <a:cubicBezTo>
                  <a:pt x="4228766" y="344630"/>
                  <a:pt x="3837417" y="1148022"/>
                  <a:pt x="3762158" y="1405785"/>
                </a:cubicBezTo>
                <a:cubicBezTo>
                  <a:pt x="3686899" y="1663548"/>
                  <a:pt x="3399032" y="1482926"/>
                  <a:pt x="3321891" y="1676719"/>
                </a:cubicBezTo>
                <a:cubicBezTo>
                  <a:pt x="3244750" y="1870512"/>
                  <a:pt x="3244751" y="2378512"/>
                  <a:pt x="3299314" y="2568541"/>
                </a:cubicBezTo>
                <a:cubicBezTo>
                  <a:pt x="3353877" y="2758571"/>
                  <a:pt x="3299314" y="2756689"/>
                  <a:pt x="3649269" y="2816896"/>
                </a:cubicBezTo>
                <a:cubicBezTo>
                  <a:pt x="3999224" y="2877103"/>
                  <a:pt x="5099891" y="2764215"/>
                  <a:pt x="5399047" y="2929785"/>
                </a:cubicBezTo>
                <a:cubicBezTo>
                  <a:pt x="5698203" y="3095355"/>
                  <a:pt x="5579670" y="3625934"/>
                  <a:pt x="5444203" y="3810319"/>
                </a:cubicBezTo>
                <a:cubicBezTo>
                  <a:pt x="5308736" y="3994704"/>
                  <a:pt x="5429151" y="4005992"/>
                  <a:pt x="4586247" y="4036096"/>
                </a:cubicBezTo>
                <a:cubicBezTo>
                  <a:pt x="3743343" y="4066200"/>
                  <a:pt x="1109269" y="4529045"/>
                  <a:pt x="386780" y="3990941"/>
                </a:cubicBezTo>
                <a:cubicBezTo>
                  <a:pt x="-335709" y="3452837"/>
                  <a:pt x="155358" y="1452822"/>
                  <a:pt x="262603" y="807474"/>
                </a:cubicBezTo>
                <a:close/>
              </a:path>
            </a:pathLst>
          </a:custGeom>
          <a:noFill/>
          <a:ln w="5715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pic>
        <p:nvPicPr>
          <p:cNvPr id="44" name="圖片 43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582" y="699771"/>
            <a:ext cx="780306" cy="985664"/>
          </a:xfrm>
          <a:prstGeom prst="rect">
            <a:avLst/>
          </a:prstGeom>
        </p:spPr>
      </p:pic>
      <p:sp>
        <p:nvSpPr>
          <p:cNvPr id="45" name="標題 2"/>
          <p:cNvSpPr txBox="1">
            <a:spLocks/>
          </p:cNvSpPr>
          <p:nvPr/>
        </p:nvSpPr>
        <p:spPr bwMode="auto">
          <a:xfrm>
            <a:off x="2206200" y="889519"/>
            <a:ext cx="5102814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全榖雜糧類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主食類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20622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2327" y="2062510"/>
            <a:ext cx="6369206" cy="3136244"/>
          </a:xfrm>
          <a:prstGeom prst="rect">
            <a:avLst/>
          </a:prstGeom>
        </p:spPr>
      </p:pic>
      <p:pic>
        <p:nvPicPr>
          <p:cNvPr id="24" name="圖片 23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582" y="699771"/>
            <a:ext cx="780306" cy="985664"/>
          </a:xfrm>
          <a:prstGeom prst="rect">
            <a:avLst/>
          </a:prstGeom>
        </p:spPr>
      </p:pic>
      <p:sp>
        <p:nvSpPr>
          <p:cNvPr id="25" name="標題 2"/>
          <p:cNvSpPr txBox="1">
            <a:spLocks/>
          </p:cNvSpPr>
          <p:nvPr/>
        </p:nvSpPr>
        <p:spPr bwMode="auto">
          <a:xfrm>
            <a:off x="2206200" y="889519"/>
            <a:ext cx="5102814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全榖雜糧類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主食類</a:t>
            </a:r>
            <a:r>
              <a:rPr lang="en-US" altLang="zh-TW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28" name="群組 127"/>
          <p:cNvGrpSpPr/>
          <p:nvPr/>
        </p:nvGrpSpPr>
        <p:grpSpPr>
          <a:xfrm>
            <a:off x="755576" y="2348880"/>
            <a:ext cx="5028505" cy="3559785"/>
            <a:chOff x="755576" y="2348880"/>
            <a:chExt cx="5028505" cy="3559785"/>
          </a:xfrm>
        </p:grpSpPr>
        <p:grpSp>
          <p:nvGrpSpPr>
            <p:cNvPr id="129" name="群組 128"/>
            <p:cNvGrpSpPr/>
            <p:nvPr/>
          </p:nvGrpSpPr>
          <p:grpSpPr>
            <a:xfrm>
              <a:off x="1258584" y="2348880"/>
              <a:ext cx="1512168" cy="1010486"/>
              <a:chOff x="1194414" y="2242743"/>
              <a:chExt cx="1512168" cy="1010486"/>
            </a:xfrm>
          </p:grpSpPr>
          <p:sp>
            <p:nvSpPr>
              <p:cNvPr id="163" name="橢圓 162"/>
              <p:cNvSpPr/>
              <p:nvPr/>
            </p:nvSpPr>
            <p:spPr bwMode="auto">
              <a:xfrm>
                <a:off x="1227023" y="2302631"/>
                <a:ext cx="1446950" cy="95059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4" name="標題 2"/>
              <p:cNvSpPr txBox="1">
                <a:spLocks/>
              </p:cNvSpPr>
              <p:nvPr/>
            </p:nvSpPr>
            <p:spPr bwMode="auto">
              <a:xfrm>
                <a:off x="119441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紅豆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0" name="群組 129"/>
            <p:cNvGrpSpPr/>
            <p:nvPr/>
          </p:nvGrpSpPr>
          <p:grpSpPr>
            <a:xfrm>
              <a:off x="2884803" y="2349813"/>
              <a:ext cx="1512168" cy="1008621"/>
              <a:chOff x="2999844" y="2242743"/>
              <a:chExt cx="1512168" cy="1008621"/>
            </a:xfrm>
          </p:grpSpPr>
          <p:sp>
            <p:nvSpPr>
              <p:cNvPr id="161" name="橢圓 160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綠豆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5" name="群組 134"/>
            <p:cNvGrpSpPr/>
            <p:nvPr/>
          </p:nvGrpSpPr>
          <p:grpSpPr>
            <a:xfrm>
              <a:off x="1272205" y="4907586"/>
              <a:ext cx="2077736" cy="991672"/>
              <a:chOff x="5855778" y="4419773"/>
              <a:chExt cx="2077736" cy="991672"/>
            </a:xfrm>
          </p:grpSpPr>
          <p:sp>
            <p:nvSpPr>
              <p:cNvPr id="151" name="橢圓 150"/>
              <p:cNvSpPr/>
              <p:nvPr/>
            </p:nvSpPr>
            <p:spPr bwMode="auto">
              <a:xfrm>
                <a:off x="5855778" y="4460847"/>
                <a:ext cx="2052948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2" name="標題 2"/>
              <p:cNvSpPr txBox="1">
                <a:spLocks/>
              </p:cNvSpPr>
              <p:nvPr/>
            </p:nvSpPr>
            <p:spPr bwMode="auto">
              <a:xfrm>
                <a:off x="5880566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豌豆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仁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6" name="群組 135"/>
            <p:cNvGrpSpPr/>
            <p:nvPr/>
          </p:nvGrpSpPr>
          <p:grpSpPr>
            <a:xfrm>
              <a:off x="2269114" y="3648552"/>
              <a:ext cx="1446950" cy="978678"/>
              <a:chOff x="6683385" y="3313116"/>
              <a:chExt cx="1446950" cy="978678"/>
            </a:xfrm>
          </p:grpSpPr>
          <p:sp>
            <p:nvSpPr>
              <p:cNvPr id="149" name="橢圓 148"/>
              <p:cNvSpPr/>
              <p:nvPr/>
            </p:nvSpPr>
            <p:spPr bwMode="auto">
              <a:xfrm>
                <a:off x="6683385" y="3341196"/>
                <a:ext cx="1446950" cy="950598"/>
              </a:xfrm>
              <a:prstGeom prst="ellipse">
                <a:avLst/>
              </a:prstGeom>
              <a:blipFill>
                <a:blip r:embed="rId5"/>
                <a:tile tx="0" ty="0" sx="100000" sy="100000" flip="none" algn="tl"/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0" name="標題 2"/>
              <p:cNvSpPr txBox="1">
                <a:spLocks/>
              </p:cNvSpPr>
              <p:nvPr/>
            </p:nvSpPr>
            <p:spPr bwMode="auto">
              <a:xfrm>
                <a:off x="6692950" y="3313116"/>
                <a:ext cx="1437385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花豆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7" name="群組 136"/>
            <p:cNvGrpSpPr/>
            <p:nvPr/>
          </p:nvGrpSpPr>
          <p:grpSpPr>
            <a:xfrm>
              <a:off x="755576" y="3630632"/>
              <a:ext cx="1446950" cy="1014518"/>
              <a:chOff x="3033525" y="3279292"/>
              <a:chExt cx="1446950" cy="1014518"/>
            </a:xfrm>
          </p:grpSpPr>
          <p:sp>
            <p:nvSpPr>
              <p:cNvPr id="147" name="橢圓 146"/>
              <p:cNvSpPr/>
              <p:nvPr/>
            </p:nvSpPr>
            <p:spPr bwMode="auto">
              <a:xfrm>
                <a:off x="3033525" y="3343212"/>
                <a:ext cx="1446950" cy="95059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8" name="標題 2"/>
              <p:cNvSpPr txBox="1">
                <a:spLocks/>
              </p:cNvSpPr>
              <p:nvPr/>
            </p:nvSpPr>
            <p:spPr bwMode="auto">
              <a:xfrm>
                <a:off x="3077002" y="3279292"/>
                <a:ext cx="1398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蠶豆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138" name="群組 137"/>
            <p:cNvGrpSpPr/>
            <p:nvPr/>
          </p:nvGrpSpPr>
          <p:grpSpPr>
            <a:xfrm>
              <a:off x="3721087" y="4898179"/>
              <a:ext cx="2062994" cy="1010486"/>
              <a:chOff x="3770291" y="4419773"/>
              <a:chExt cx="2062994" cy="1010486"/>
            </a:xfrm>
          </p:grpSpPr>
          <p:sp>
            <p:nvSpPr>
              <p:cNvPr id="145" name="橢圓 144"/>
              <p:cNvSpPr/>
              <p:nvPr/>
            </p:nvSpPr>
            <p:spPr bwMode="auto">
              <a:xfrm>
                <a:off x="3770291" y="4479661"/>
                <a:ext cx="2052948" cy="950598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6" name="標題 2"/>
              <p:cNvSpPr txBox="1">
                <a:spLocks/>
              </p:cNvSpPr>
              <p:nvPr/>
            </p:nvSpPr>
            <p:spPr bwMode="auto">
              <a:xfrm>
                <a:off x="3780337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皇帝豆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65" name="標題 2"/>
          <p:cNvSpPr txBox="1">
            <a:spLocks/>
          </p:cNvSpPr>
          <p:nvPr/>
        </p:nvSpPr>
        <p:spPr bwMode="auto">
          <a:xfrm>
            <a:off x="4368054" y="2811309"/>
            <a:ext cx="4300932" cy="157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3000" kern="0" dirty="0" smtClean="0">
                <a:solidFill>
                  <a:srgbClr val="0070C0"/>
                </a:solidFill>
              </a:rPr>
              <a:t>富含碳水化合物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3000" kern="0" dirty="0" smtClean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使人充滿活力及體力，</a:t>
            </a:r>
            <a:endParaRPr lang="en-US" altLang="zh-TW" sz="3000" kern="0" dirty="0" smtClean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000" u="sng" kern="0" dirty="0" smtClean="0">
                <a:solidFill>
                  <a:schemeClr val="tx2">
                    <a:lumMod val="75000"/>
                  </a:schemeClr>
                </a:solidFill>
              </a:rPr>
              <a:t>吃太多會發胖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喔</a:t>
            </a:r>
            <a:r>
              <a:rPr lang="zh-TW" altLang="en-US" sz="3000" kern="0" dirty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！</a:t>
            </a:r>
            <a:endParaRPr lang="zh-TW" altLang="en-US" sz="3000" kern="0" dirty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779954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群組 76"/>
          <p:cNvGrpSpPr/>
          <p:nvPr/>
        </p:nvGrpSpPr>
        <p:grpSpPr>
          <a:xfrm>
            <a:off x="755576" y="2348880"/>
            <a:ext cx="7696758" cy="3560570"/>
            <a:chOff x="755576" y="2348880"/>
            <a:chExt cx="7696758" cy="3560570"/>
          </a:xfrm>
        </p:grpSpPr>
        <p:grpSp>
          <p:nvGrpSpPr>
            <p:cNvPr id="3" name="群組 2"/>
            <p:cNvGrpSpPr/>
            <p:nvPr/>
          </p:nvGrpSpPr>
          <p:grpSpPr>
            <a:xfrm>
              <a:off x="1258584" y="2348880"/>
              <a:ext cx="1512168" cy="1010486"/>
              <a:chOff x="1194414" y="2242743"/>
              <a:chExt cx="1512168" cy="1010486"/>
            </a:xfrm>
          </p:grpSpPr>
          <p:sp>
            <p:nvSpPr>
              <p:cNvPr id="2" name="橢圓 1"/>
              <p:cNvSpPr/>
              <p:nvPr/>
            </p:nvSpPr>
            <p:spPr bwMode="auto">
              <a:xfrm>
                <a:off x="1227023" y="2302631"/>
                <a:ext cx="1446950" cy="95059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1" name="標題 2"/>
              <p:cNvSpPr txBox="1">
                <a:spLocks/>
              </p:cNvSpPr>
              <p:nvPr/>
            </p:nvSpPr>
            <p:spPr bwMode="auto">
              <a:xfrm>
                <a:off x="119441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紅豆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群組 3"/>
            <p:cNvGrpSpPr/>
            <p:nvPr/>
          </p:nvGrpSpPr>
          <p:grpSpPr>
            <a:xfrm>
              <a:off x="2884803" y="2349813"/>
              <a:ext cx="1512168" cy="1008621"/>
              <a:chOff x="2999844" y="2242743"/>
              <a:chExt cx="1512168" cy="1008621"/>
            </a:xfrm>
          </p:grpSpPr>
          <p:sp>
            <p:nvSpPr>
              <p:cNvPr id="23" name="橢圓 22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綠豆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6940166" y="3650105"/>
              <a:ext cx="1512168" cy="975573"/>
              <a:chOff x="1194414" y="3313116"/>
              <a:chExt cx="1512168" cy="975573"/>
            </a:xfrm>
          </p:grpSpPr>
          <p:sp>
            <p:nvSpPr>
              <p:cNvPr id="26" name="橢圓 25"/>
              <p:cNvSpPr/>
              <p:nvPr/>
            </p:nvSpPr>
            <p:spPr bwMode="auto">
              <a:xfrm>
                <a:off x="1245630" y="3338091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" name="標題 2"/>
              <p:cNvSpPr txBox="1">
                <a:spLocks/>
              </p:cNvSpPr>
              <p:nvPr/>
            </p:nvSpPr>
            <p:spPr bwMode="auto">
              <a:xfrm>
                <a:off x="1194414" y="3313116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毛豆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6137242" y="2353757"/>
              <a:ext cx="1512168" cy="1000733"/>
              <a:chOff x="4805274" y="2242743"/>
              <a:chExt cx="1512168" cy="1000733"/>
            </a:xfrm>
          </p:grpSpPr>
          <p:sp>
            <p:nvSpPr>
              <p:cNvPr id="24" name="橢圓 23"/>
              <p:cNvSpPr/>
              <p:nvPr/>
            </p:nvSpPr>
            <p:spPr bwMode="auto">
              <a:xfrm>
                <a:off x="4823424" y="2292878"/>
                <a:ext cx="1446950" cy="95059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" name="標題 2"/>
              <p:cNvSpPr txBox="1">
                <a:spLocks/>
              </p:cNvSpPr>
              <p:nvPr/>
            </p:nvSpPr>
            <p:spPr bwMode="auto">
              <a:xfrm>
                <a:off x="480527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黑豆</a:t>
                </a:r>
                <a:endParaRPr lang="zh-TW" altLang="en-US" sz="45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511022" y="2349813"/>
              <a:ext cx="1512168" cy="1008621"/>
              <a:chOff x="6610704" y="2242743"/>
              <a:chExt cx="1512168" cy="1008621"/>
            </a:xfrm>
          </p:grpSpPr>
          <p:sp>
            <p:nvSpPr>
              <p:cNvPr id="25" name="橢圓 24"/>
              <p:cNvSpPr/>
              <p:nvPr/>
            </p:nvSpPr>
            <p:spPr bwMode="auto">
              <a:xfrm>
                <a:off x="6643313" y="2300766"/>
                <a:ext cx="1446950" cy="95059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" name="標題 2"/>
              <p:cNvSpPr txBox="1">
                <a:spLocks/>
              </p:cNvSpPr>
              <p:nvPr/>
            </p:nvSpPr>
            <p:spPr bwMode="auto">
              <a:xfrm>
                <a:off x="661070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2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黃豆</a:t>
                </a:r>
                <a:endParaRPr lang="zh-TW" altLang="en-US" sz="4500" kern="0" dirty="0">
                  <a:solidFill>
                    <a:schemeClr val="accent2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4" name="群組 33"/>
            <p:cNvGrpSpPr/>
            <p:nvPr/>
          </p:nvGrpSpPr>
          <p:grpSpPr>
            <a:xfrm>
              <a:off x="6155227" y="4897394"/>
              <a:ext cx="2052948" cy="1012056"/>
              <a:chOff x="1680108" y="4419773"/>
              <a:chExt cx="2052948" cy="1012056"/>
            </a:xfrm>
          </p:grpSpPr>
          <p:sp>
            <p:nvSpPr>
              <p:cNvPr id="30" name="橢圓 29"/>
              <p:cNvSpPr/>
              <p:nvPr/>
            </p:nvSpPr>
            <p:spPr bwMode="auto">
              <a:xfrm>
                <a:off x="1680108" y="4481231"/>
                <a:ext cx="2052948" cy="950598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" name="標題 2"/>
              <p:cNvSpPr txBox="1">
                <a:spLocks/>
              </p:cNvSpPr>
              <p:nvPr/>
            </p:nvSpPr>
            <p:spPr bwMode="auto">
              <a:xfrm>
                <a:off x="1680108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四季豆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1272205" y="4907586"/>
              <a:ext cx="2077736" cy="991672"/>
              <a:chOff x="5855778" y="4419773"/>
              <a:chExt cx="2077736" cy="991672"/>
            </a:xfrm>
          </p:grpSpPr>
          <p:sp>
            <p:nvSpPr>
              <p:cNvPr id="32" name="橢圓 31"/>
              <p:cNvSpPr/>
              <p:nvPr/>
            </p:nvSpPr>
            <p:spPr bwMode="auto">
              <a:xfrm>
                <a:off x="5855778" y="4460847"/>
                <a:ext cx="2052948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7" name="標題 2"/>
              <p:cNvSpPr txBox="1">
                <a:spLocks/>
              </p:cNvSpPr>
              <p:nvPr/>
            </p:nvSpPr>
            <p:spPr bwMode="auto">
              <a:xfrm>
                <a:off x="5880566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豌豆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仁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3" name="群組 32"/>
            <p:cNvGrpSpPr/>
            <p:nvPr/>
          </p:nvGrpSpPr>
          <p:grpSpPr>
            <a:xfrm>
              <a:off x="2269114" y="3648552"/>
              <a:ext cx="1446950" cy="978678"/>
              <a:chOff x="6683385" y="3313116"/>
              <a:chExt cx="1446950" cy="978678"/>
            </a:xfrm>
          </p:grpSpPr>
          <p:sp>
            <p:nvSpPr>
              <p:cNvPr id="29" name="橢圓 28"/>
              <p:cNvSpPr/>
              <p:nvPr/>
            </p:nvSpPr>
            <p:spPr bwMode="auto">
              <a:xfrm>
                <a:off x="6683385" y="3341196"/>
                <a:ext cx="1446950" cy="950598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9" name="標題 2"/>
              <p:cNvSpPr txBox="1">
                <a:spLocks/>
              </p:cNvSpPr>
              <p:nvPr/>
            </p:nvSpPr>
            <p:spPr bwMode="auto">
              <a:xfrm>
                <a:off x="6692950" y="3313116"/>
                <a:ext cx="1437385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花豆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755576" y="3630632"/>
              <a:ext cx="1446950" cy="1014518"/>
              <a:chOff x="3033525" y="3279292"/>
              <a:chExt cx="1446950" cy="1014518"/>
            </a:xfrm>
          </p:grpSpPr>
          <p:sp>
            <p:nvSpPr>
              <p:cNvPr id="27" name="橢圓 26"/>
              <p:cNvSpPr/>
              <p:nvPr/>
            </p:nvSpPr>
            <p:spPr bwMode="auto">
              <a:xfrm>
                <a:off x="3033525" y="3343212"/>
                <a:ext cx="1446950" cy="95059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0" name="標題 2"/>
              <p:cNvSpPr txBox="1">
                <a:spLocks/>
              </p:cNvSpPr>
              <p:nvPr/>
            </p:nvSpPr>
            <p:spPr bwMode="auto">
              <a:xfrm>
                <a:off x="3077002" y="3279292"/>
                <a:ext cx="1398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蠶豆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5" name="群組 34"/>
            <p:cNvGrpSpPr/>
            <p:nvPr/>
          </p:nvGrpSpPr>
          <p:grpSpPr>
            <a:xfrm>
              <a:off x="3721087" y="4898179"/>
              <a:ext cx="2062994" cy="1010486"/>
              <a:chOff x="3770291" y="4419773"/>
              <a:chExt cx="2062994" cy="1010486"/>
            </a:xfrm>
          </p:grpSpPr>
          <p:sp>
            <p:nvSpPr>
              <p:cNvPr id="31" name="橢圓 30"/>
              <p:cNvSpPr/>
              <p:nvPr/>
            </p:nvSpPr>
            <p:spPr bwMode="auto">
              <a:xfrm>
                <a:off x="3770291" y="4479661"/>
                <a:ext cx="2052948" cy="950598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1" name="標題 2"/>
              <p:cNvSpPr txBox="1">
                <a:spLocks/>
              </p:cNvSpPr>
              <p:nvPr/>
            </p:nvSpPr>
            <p:spPr bwMode="auto">
              <a:xfrm>
                <a:off x="3780337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皇帝豆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0" name="群組 69"/>
            <p:cNvGrpSpPr/>
            <p:nvPr/>
          </p:nvGrpSpPr>
          <p:grpSpPr>
            <a:xfrm>
              <a:off x="5361410" y="3633581"/>
              <a:ext cx="1512168" cy="1008621"/>
              <a:chOff x="2999844" y="2242743"/>
              <a:chExt cx="1512168" cy="1008621"/>
            </a:xfrm>
          </p:grpSpPr>
          <p:sp>
            <p:nvSpPr>
              <p:cNvPr id="71" name="橢圓 70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菜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3" name="群組 72"/>
            <p:cNvGrpSpPr/>
            <p:nvPr/>
          </p:nvGrpSpPr>
          <p:grpSpPr>
            <a:xfrm>
              <a:off x="3782653" y="3633581"/>
              <a:ext cx="1512168" cy="1008621"/>
              <a:chOff x="2999844" y="2242743"/>
              <a:chExt cx="1512168" cy="1008621"/>
            </a:xfrm>
          </p:grpSpPr>
          <p:sp>
            <p:nvSpPr>
              <p:cNvPr id="74" name="橢圓 73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5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扁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18" name="手繪多邊形 17"/>
          <p:cNvSpPr/>
          <p:nvPr/>
        </p:nvSpPr>
        <p:spPr bwMode="auto">
          <a:xfrm>
            <a:off x="3767280" y="3490239"/>
            <a:ext cx="4594669" cy="2680146"/>
          </a:xfrm>
          <a:custGeom>
            <a:avLst/>
            <a:gdLst>
              <a:gd name="connsiteX0" fmla="*/ 795048 w 4594669"/>
              <a:gd name="connsiteY0" fmla="*/ 43109 h 2680146"/>
              <a:gd name="connsiteX1" fmla="*/ 2906070 w 4594669"/>
              <a:gd name="connsiteY1" fmla="*/ 133420 h 2680146"/>
              <a:gd name="connsiteX2" fmla="*/ 3041537 w 4594669"/>
              <a:gd name="connsiteY2" fmla="*/ 1251020 h 2680146"/>
              <a:gd name="connsiteX3" fmla="*/ 3380203 w 4594669"/>
              <a:gd name="connsiteY3" fmla="*/ 1409064 h 2680146"/>
              <a:gd name="connsiteX4" fmla="*/ 4441359 w 4594669"/>
              <a:gd name="connsiteY4" fmla="*/ 1589687 h 2680146"/>
              <a:gd name="connsiteX5" fmla="*/ 4509092 w 4594669"/>
              <a:gd name="connsiteY5" fmla="*/ 2368620 h 2680146"/>
              <a:gd name="connsiteX6" fmla="*/ 3685003 w 4594669"/>
              <a:gd name="connsiteY6" fmla="*/ 2662131 h 2680146"/>
              <a:gd name="connsiteX7" fmla="*/ 2510959 w 4594669"/>
              <a:gd name="connsiteY7" fmla="*/ 2526664 h 2680146"/>
              <a:gd name="connsiteX8" fmla="*/ 2330337 w 4594669"/>
              <a:gd name="connsiteY8" fmla="*/ 1544531 h 2680146"/>
              <a:gd name="connsiteX9" fmla="*/ 1833625 w 4594669"/>
              <a:gd name="connsiteY9" fmla="*/ 1318753 h 2680146"/>
              <a:gd name="connsiteX10" fmla="*/ 433803 w 4594669"/>
              <a:gd name="connsiteY10" fmla="*/ 1273598 h 2680146"/>
              <a:gd name="connsiteX11" fmla="*/ 61270 w 4594669"/>
              <a:gd name="connsiteY11" fmla="*/ 1047820 h 2680146"/>
              <a:gd name="connsiteX12" fmla="*/ 72559 w 4594669"/>
              <a:gd name="connsiteY12" fmla="*/ 336620 h 2680146"/>
              <a:gd name="connsiteX13" fmla="*/ 795048 w 4594669"/>
              <a:gd name="connsiteY13" fmla="*/ 43109 h 2680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594669" h="2680146">
                <a:moveTo>
                  <a:pt x="795048" y="43109"/>
                </a:moveTo>
                <a:cubicBezTo>
                  <a:pt x="1267300" y="9242"/>
                  <a:pt x="2531655" y="-67899"/>
                  <a:pt x="2906070" y="133420"/>
                </a:cubicBezTo>
                <a:cubicBezTo>
                  <a:pt x="3280485" y="334739"/>
                  <a:pt x="2962515" y="1038413"/>
                  <a:pt x="3041537" y="1251020"/>
                </a:cubicBezTo>
                <a:cubicBezTo>
                  <a:pt x="3120559" y="1463627"/>
                  <a:pt x="3146899" y="1352620"/>
                  <a:pt x="3380203" y="1409064"/>
                </a:cubicBezTo>
                <a:cubicBezTo>
                  <a:pt x="3613507" y="1465509"/>
                  <a:pt x="4253211" y="1429761"/>
                  <a:pt x="4441359" y="1589687"/>
                </a:cubicBezTo>
                <a:cubicBezTo>
                  <a:pt x="4629507" y="1749613"/>
                  <a:pt x="4635151" y="2189879"/>
                  <a:pt x="4509092" y="2368620"/>
                </a:cubicBezTo>
                <a:cubicBezTo>
                  <a:pt x="4383033" y="2547361"/>
                  <a:pt x="4018025" y="2635790"/>
                  <a:pt x="3685003" y="2662131"/>
                </a:cubicBezTo>
                <a:cubicBezTo>
                  <a:pt x="3351981" y="2688472"/>
                  <a:pt x="2736737" y="2712931"/>
                  <a:pt x="2510959" y="2526664"/>
                </a:cubicBezTo>
                <a:cubicBezTo>
                  <a:pt x="2285181" y="2340397"/>
                  <a:pt x="2443226" y="1745849"/>
                  <a:pt x="2330337" y="1544531"/>
                </a:cubicBezTo>
                <a:cubicBezTo>
                  <a:pt x="2217448" y="1343213"/>
                  <a:pt x="2149714" y="1363909"/>
                  <a:pt x="1833625" y="1318753"/>
                </a:cubicBezTo>
                <a:cubicBezTo>
                  <a:pt x="1517536" y="1273598"/>
                  <a:pt x="729195" y="1318753"/>
                  <a:pt x="433803" y="1273598"/>
                </a:cubicBezTo>
                <a:cubicBezTo>
                  <a:pt x="138411" y="1228443"/>
                  <a:pt x="121477" y="1203983"/>
                  <a:pt x="61270" y="1047820"/>
                </a:cubicBezTo>
                <a:cubicBezTo>
                  <a:pt x="1063" y="891657"/>
                  <a:pt x="-44093" y="502190"/>
                  <a:pt x="72559" y="336620"/>
                </a:cubicBezTo>
                <a:cubicBezTo>
                  <a:pt x="189211" y="171050"/>
                  <a:pt x="322796" y="76976"/>
                  <a:pt x="795048" y="43109"/>
                </a:cubicBezTo>
                <a:close/>
              </a:path>
            </a:pathLst>
          </a:cu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標題 2"/>
          <p:cNvSpPr txBox="1">
            <a:spLocks/>
          </p:cNvSpPr>
          <p:nvPr/>
        </p:nvSpPr>
        <p:spPr bwMode="auto">
          <a:xfrm>
            <a:off x="2456627" y="911908"/>
            <a:ext cx="2078478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蔬菜類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5" name="圖片 44"/>
          <p:cNvPicPr/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37960"/>
            <a:ext cx="1485027" cy="136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0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標題 2"/>
          <p:cNvSpPr txBox="1">
            <a:spLocks/>
          </p:cNvSpPr>
          <p:nvPr/>
        </p:nvSpPr>
        <p:spPr bwMode="auto">
          <a:xfrm>
            <a:off x="2456627" y="911908"/>
            <a:ext cx="2078478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蔬菜類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6" name="群組 55"/>
          <p:cNvGrpSpPr/>
          <p:nvPr/>
        </p:nvGrpSpPr>
        <p:grpSpPr>
          <a:xfrm>
            <a:off x="3782653" y="3633581"/>
            <a:ext cx="4425522" cy="2275869"/>
            <a:chOff x="3782653" y="3633581"/>
            <a:chExt cx="4425522" cy="2275869"/>
          </a:xfrm>
        </p:grpSpPr>
        <p:grpSp>
          <p:nvGrpSpPr>
            <p:cNvPr id="65" name="群組 64"/>
            <p:cNvGrpSpPr/>
            <p:nvPr/>
          </p:nvGrpSpPr>
          <p:grpSpPr>
            <a:xfrm>
              <a:off x="6155227" y="4897394"/>
              <a:ext cx="2052948" cy="1012056"/>
              <a:chOff x="1680108" y="4419773"/>
              <a:chExt cx="2052948" cy="1012056"/>
            </a:xfrm>
          </p:grpSpPr>
          <p:sp>
            <p:nvSpPr>
              <p:cNvPr id="100" name="橢圓 99"/>
              <p:cNvSpPr/>
              <p:nvPr/>
            </p:nvSpPr>
            <p:spPr bwMode="auto">
              <a:xfrm>
                <a:off x="1680108" y="4481231"/>
                <a:ext cx="2052948" cy="950598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01" name="標題 2"/>
              <p:cNvSpPr txBox="1">
                <a:spLocks/>
              </p:cNvSpPr>
              <p:nvPr/>
            </p:nvSpPr>
            <p:spPr bwMode="auto">
              <a:xfrm>
                <a:off x="1680108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四季豆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2" name="群組 81"/>
            <p:cNvGrpSpPr/>
            <p:nvPr/>
          </p:nvGrpSpPr>
          <p:grpSpPr>
            <a:xfrm>
              <a:off x="5361410" y="3633581"/>
              <a:ext cx="1512168" cy="1008621"/>
              <a:chOff x="2999844" y="2242743"/>
              <a:chExt cx="1512168" cy="1008621"/>
            </a:xfrm>
          </p:grpSpPr>
          <p:sp>
            <p:nvSpPr>
              <p:cNvPr id="86" name="橢圓 85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91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菜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3" name="群組 82"/>
            <p:cNvGrpSpPr/>
            <p:nvPr/>
          </p:nvGrpSpPr>
          <p:grpSpPr>
            <a:xfrm>
              <a:off x="3782653" y="3633581"/>
              <a:ext cx="1512168" cy="1008621"/>
              <a:chOff x="2999844" y="2242743"/>
              <a:chExt cx="1512168" cy="1008621"/>
            </a:xfrm>
          </p:grpSpPr>
          <p:sp>
            <p:nvSpPr>
              <p:cNvPr id="84" name="橢圓 83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85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扁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pic>
        <p:nvPicPr>
          <p:cNvPr id="112" name="圖片 1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28600" y="1612454"/>
            <a:ext cx="11161240" cy="2210446"/>
          </a:xfrm>
          <a:prstGeom prst="rect">
            <a:avLst/>
          </a:prstGeom>
        </p:spPr>
      </p:pic>
      <p:sp>
        <p:nvSpPr>
          <p:cNvPr id="113" name="標題 2"/>
          <p:cNvSpPr txBox="1">
            <a:spLocks/>
          </p:cNvSpPr>
          <p:nvPr/>
        </p:nvSpPr>
        <p:spPr bwMode="auto">
          <a:xfrm>
            <a:off x="1475656" y="1952407"/>
            <a:ext cx="6912768" cy="1560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pPr algn="l"/>
            <a:r>
              <a:rPr lang="zh-TW" altLang="en-US" sz="3000" kern="0" dirty="0" smtClean="0">
                <a:solidFill>
                  <a:srgbClr val="0070C0"/>
                </a:solidFill>
              </a:rPr>
              <a:t>   </a:t>
            </a:r>
            <a:r>
              <a:rPr lang="zh-TW" altLang="en-US" sz="30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常見的是</a:t>
            </a:r>
            <a:r>
              <a:rPr lang="zh-TW" altLang="en-US" sz="3000" u="sng" kern="0" dirty="0" smtClean="0">
                <a:solidFill>
                  <a:srgbClr val="FF0000"/>
                </a:solidFill>
              </a:rPr>
              <a:t>豆莢類</a:t>
            </a:r>
            <a:r>
              <a:rPr lang="zh-TW" altLang="en-US" sz="30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及</a:t>
            </a:r>
            <a:r>
              <a:rPr lang="zh-TW" altLang="en-US" sz="3000" u="sng" kern="0" dirty="0" smtClean="0">
                <a:solidFill>
                  <a:srgbClr val="FF0000"/>
                </a:solidFill>
              </a:rPr>
              <a:t>豆芽菜</a:t>
            </a:r>
            <a:r>
              <a:rPr lang="zh-TW" alt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r>
              <a:rPr lang="zh-TW" altLang="en-US" sz="30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含有</a:t>
            </a:r>
            <a:endParaRPr lang="en-US" altLang="zh-TW" sz="3000" kern="0" dirty="0" smtClean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zh-TW" altLang="en-US" sz="3000" kern="0" dirty="0" smtClean="0">
                <a:solidFill>
                  <a:srgbClr val="0070C0"/>
                </a:solidFill>
              </a:rPr>
              <a:t>膳食纖維、水分、維他命、礦物質</a:t>
            </a:r>
            <a:r>
              <a:rPr lang="zh-TW" altLang="en-US" sz="30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等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，有助於維持</a:t>
            </a:r>
            <a:r>
              <a:rPr lang="zh-TW" altLang="en-US" sz="3000" kern="0" dirty="0" smtClean="0">
                <a:solidFill>
                  <a:schemeClr val="tx2">
                    <a:lumMod val="75000"/>
                  </a:schemeClr>
                </a:solidFill>
              </a:rPr>
              <a:t>腸道健康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、</a:t>
            </a:r>
            <a:r>
              <a:rPr lang="zh-TW" altLang="en-US" sz="3000" kern="0" dirty="0" smtClean="0">
                <a:solidFill>
                  <a:schemeClr val="tx2">
                    <a:lumMod val="75000"/>
                  </a:schemeClr>
                </a:solidFill>
              </a:rPr>
              <a:t>幫助排便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TW" altLang="en-US" sz="3000" kern="0" dirty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4" name="圖片 113"/>
          <p:cNvPicPr/>
          <p:nvPr/>
        </p:nvPicPr>
        <p:blipFill>
          <a:blip r:embed="rId4" cstate="print">
            <a:clrChange>
              <a:clrFrom>
                <a:srgbClr val="F5F5F5"/>
              </a:clrFrom>
              <a:clrTo>
                <a:srgbClr val="F5F5F5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537960"/>
            <a:ext cx="1485027" cy="1365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2000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群組 76"/>
          <p:cNvGrpSpPr/>
          <p:nvPr/>
        </p:nvGrpSpPr>
        <p:grpSpPr>
          <a:xfrm>
            <a:off x="755576" y="2348880"/>
            <a:ext cx="7696758" cy="3560570"/>
            <a:chOff x="755576" y="2348880"/>
            <a:chExt cx="7696758" cy="3560570"/>
          </a:xfrm>
        </p:grpSpPr>
        <p:grpSp>
          <p:nvGrpSpPr>
            <p:cNvPr id="3" name="群組 2"/>
            <p:cNvGrpSpPr/>
            <p:nvPr/>
          </p:nvGrpSpPr>
          <p:grpSpPr>
            <a:xfrm>
              <a:off x="1258584" y="2348880"/>
              <a:ext cx="1512168" cy="1010486"/>
              <a:chOff x="1194414" y="2242743"/>
              <a:chExt cx="1512168" cy="1010486"/>
            </a:xfrm>
          </p:grpSpPr>
          <p:sp>
            <p:nvSpPr>
              <p:cNvPr id="2" name="橢圓 1"/>
              <p:cNvSpPr/>
              <p:nvPr/>
            </p:nvSpPr>
            <p:spPr bwMode="auto">
              <a:xfrm>
                <a:off x="1227023" y="2302631"/>
                <a:ext cx="1446950" cy="950598"/>
              </a:xfrm>
              <a:prstGeom prst="ellipse">
                <a:avLst/>
              </a:prstGeom>
              <a:solidFill>
                <a:schemeClr val="tx2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1" name="標題 2"/>
              <p:cNvSpPr txBox="1">
                <a:spLocks/>
              </p:cNvSpPr>
              <p:nvPr/>
            </p:nvSpPr>
            <p:spPr bwMode="auto">
              <a:xfrm>
                <a:off x="119441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紅豆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4" name="群組 3"/>
            <p:cNvGrpSpPr/>
            <p:nvPr/>
          </p:nvGrpSpPr>
          <p:grpSpPr>
            <a:xfrm>
              <a:off x="2884803" y="2349813"/>
              <a:ext cx="1512168" cy="1008621"/>
              <a:chOff x="2999844" y="2242743"/>
              <a:chExt cx="1512168" cy="1008621"/>
            </a:xfrm>
          </p:grpSpPr>
          <p:sp>
            <p:nvSpPr>
              <p:cNvPr id="23" name="橢圓 22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綠豆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8" name="群組 7"/>
            <p:cNvGrpSpPr/>
            <p:nvPr/>
          </p:nvGrpSpPr>
          <p:grpSpPr>
            <a:xfrm>
              <a:off x="6940166" y="3650105"/>
              <a:ext cx="1512168" cy="975573"/>
              <a:chOff x="1194414" y="3313116"/>
              <a:chExt cx="1512168" cy="975573"/>
            </a:xfrm>
          </p:grpSpPr>
          <p:sp>
            <p:nvSpPr>
              <p:cNvPr id="26" name="橢圓 25"/>
              <p:cNvSpPr/>
              <p:nvPr/>
            </p:nvSpPr>
            <p:spPr bwMode="auto">
              <a:xfrm>
                <a:off x="1245630" y="3338091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3" name="標題 2"/>
              <p:cNvSpPr txBox="1">
                <a:spLocks/>
              </p:cNvSpPr>
              <p:nvPr/>
            </p:nvSpPr>
            <p:spPr bwMode="auto">
              <a:xfrm>
                <a:off x="1194414" y="3313116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毛豆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6" name="群組 5"/>
            <p:cNvGrpSpPr/>
            <p:nvPr/>
          </p:nvGrpSpPr>
          <p:grpSpPr>
            <a:xfrm>
              <a:off x="6137242" y="2353757"/>
              <a:ext cx="1512168" cy="1000733"/>
              <a:chOff x="4805274" y="2242743"/>
              <a:chExt cx="1512168" cy="1000733"/>
            </a:xfrm>
          </p:grpSpPr>
          <p:sp>
            <p:nvSpPr>
              <p:cNvPr id="24" name="橢圓 23"/>
              <p:cNvSpPr/>
              <p:nvPr/>
            </p:nvSpPr>
            <p:spPr bwMode="auto">
              <a:xfrm>
                <a:off x="4823424" y="2292878"/>
                <a:ext cx="1446950" cy="95059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4" name="標題 2"/>
              <p:cNvSpPr txBox="1">
                <a:spLocks/>
              </p:cNvSpPr>
              <p:nvPr/>
            </p:nvSpPr>
            <p:spPr bwMode="auto">
              <a:xfrm>
                <a:off x="480527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黑豆</a:t>
                </a:r>
                <a:endParaRPr lang="zh-TW" altLang="en-US" sz="45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" name="群組 6"/>
            <p:cNvGrpSpPr/>
            <p:nvPr/>
          </p:nvGrpSpPr>
          <p:grpSpPr>
            <a:xfrm>
              <a:off x="4511022" y="2349813"/>
              <a:ext cx="1512168" cy="1008621"/>
              <a:chOff x="6610704" y="2242743"/>
              <a:chExt cx="1512168" cy="1008621"/>
            </a:xfrm>
          </p:grpSpPr>
          <p:sp>
            <p:nvSpPr>
              <p:cNvPr id="25" name="橢圓 24"/>
              <p:cNvSpPr/>
              <p:nvPr/>
            </p:nvSpPr>
            <p:spPr bwMode="auto">
              <a:xfrm>
                <a:off x="6643313" y="2300766"/>
                <a:ext cx="1446950" cy="95059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5" name="標題 2"/>
              <p:cNvSpPr txBox="1">
                <a:spLocks/>
              </p:cNvSpPr>
              <p:nvPr/>
            </p:nvSpPr>
            <p:spPr bwMode="auto">
              <a:xfrm>
                <a:off x="661070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2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黃豆</a:t>
                </a:r>
                <a:endParaRPr lang="zh-TW" altLang="en-US" sz="4500" kern="0" dirty="0">
                  <a:solidFill>
                    <a:schemeClr val="accent2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4" name="群組 33"/>
            <p:cNvGrpSpPr/>
            <p:nvPr/>
          </p:nvGrpSpPr>
          <p:grpSpPr>
            <a:xfrm>
              <a:off x="6155227" y="4897394"/>
              <a:ext cx="2052948" cy="1012056"/>
              <a:chOff x="1680108" y="4419773"/>
              <a:chExt cx="2052948" cy="1012056"/>
            </a:xfrm>
          </p:grpSpPr>
          <p:sp>
            <p:nvSpPr>
              <p:cNvPr id="30" name="橢圓 29"/>
              <p:cNvSpPr/>
              <p:nvPr/>
            </p:nvSpPr>
            <p:spPr bwMode="auto">
              <a:xfrm>
                <a:off x="1680108" y="4481231"/>
                <a:ext cx="2052948" cy="950598"/>
              </a:xfrm>
              <a:prstGeom prst="ellipse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6" name="標題 2"/>
              <p:cNvSpPr txBox="1">
                <a:spLocks/>
              </p:cNvSpPr>
              <p:nvPr/>
            </p:nvSpPr>
            <p:spPr bwMode="auto">
              <a:xfrm>
                <a:off x="1680108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四季豆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6" name="群組 35"/>
            <p:cNvGrpSpPr/>
            <p:nvPr/>
          </p:nvGrpSpPr>
          <p:grpSpPr>
            <a:xfrm>
              <a:off x="1272205" y="4907586"/>
              <a:ext cx="2077736" cy="991672"/>
              <a:chOff x="5855778" y="4419773"/>
              <a:chExt cx="2077736" cy="991672"/>
            </a:xfrm>
          </p:grpSpPr>
          <p:sp>
            <p:nvSpPr>
              <p:cNvPr id="32" name="橢圓 31"/>
              <p:cNvSpPr/>
              <p:nvPr/>
            </p:nvSpPr>
            <p:spPr bwMode="auto">
              <a:xfrm>
                <a:off x="5855778" y="4460847"/>
                <a:ext cx="2052948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7" name="標題 2"/>
              <p:cNvSpPr txBox="1">
                <a:spLocks/>
              </p:cNvSpPr>
              <p:nvPr/>
            </p:nvSpPr>
            <p:spPr bwMode="auto">
              <a:xfrm>
                <a:off x="5880566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豌豆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仁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3" name="群組 32"/>
            <p:cNvGrpSpPr/>
            <p:nvPr/>
          </p:nvGrpSpPr>
          <p:grpSpPr>
            <a:xfrm>
              <a:off x="2269114" y="3648552"/>
              <a:ext cx="1446950" cy="978678"/>
              <a:chOff x="6683385" y="3313116"/>
              <a:chExt cx="1446950" cy="978678"/>
            </a:xfrm>
          </p:grpSpPr>
          <p:sp>
            <p:nvSpPr>
              <p:cNvPr id="29" name="橢圓 28"/>
              <p:cNvSpPr/>
              <p:nvPr/>
            </p:nvSpPr>
            <p:spPr bwMode="auto">
              <a:xfrm>
                <a:off x="6683385" y="3341196"/>
                <a:ext cx="1446950" cy="950598"/>
              </a:xfrm>
              <a:prstGeom prst="ellipse">
                <a:avLst/>
              </a:prstGeom>
              <a:blipFill>
                <a:blip r:embed="rId3"/>
                <a:tile tx="0" ty="0" sx="100000" sy="100000" flip="none" algn="tl"/>
              </a:blip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19" name="標題 2"/>
              <p:cNvSpPr txBox="1">
                <a:spLocks/>
              </p:cNvSpPr>
              <p:nvPr/>
            </p:nvSpPr>
            <p:spPr bwMode="auto">
              <a:xfrm>
                <a:off x="6692950" y="3313116"/>
                <a:ext cx="1437385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花豆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9" name="群組 8"/>
            <p:cNvGrpSpPr/>
            <p:nvPr/>
          </p:nvGrpSpPr>
          <p:grpSpPr>
            <a:xfrm>
              <a:off x="755576" y="3630632"/>
              <a:ext cx="1446950" cy="1014518"/>
              <a:chOff x="3033525" y="3279292"/>
              <a:chExt cx="1446950" cy="1014518"/>
            </a:xfrm>
          </p:grpSpPr>
          <p:sp>
            <p:nvSpPr>
              <p:cNvPr id="27" name="橢圓 26"/>
              <p:cNvSpPr/>
              <p:nvPr/>
            </p:nvSpPr>
            <p:spPr bwMode="auto">
              <a:xfrm>
                <a:off x="3033525" y="3343212"/>
                <a:ext cx="1446950" cy="950598"/>
              </a:xfrm>
              <a:prstGeom prst="ellipse">
                <a:avLst/>
              </a:prstGeom>
              <a:solidFill>
                <a:schemeClr val="bg2">
                  <a:lumMod val="50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0" name="標題 2"/>
              <p:cNvSpPr txBox="1">
                <a:spLocks/>
              </p:cNvSpPr>
              <p:nvPr/>
            </p:nvSpPr>
            <p:spPr bwMode="auto">
              <a:xfrm>
                <a:off x="3077002" y="3279292"/>
                <a:ext cx="1398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蠶豆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5" name="群組 34"/>
            <p:cNvGrpSpPr/>
            <p:nvPr/>
          </p:nvGrpSpPr>
          <p:grpSpPr>
            <a:xfrm>
              <a:off x="3721087" y="4898179"/>
              <a:ext cx="2062994" cy="1010486"/>
              <a:chOff x="3770291" y="4419773"/>
              <a:chExt cx="2062994" cy="1010486"/>
            </a:xfrm>
          </p:grpSpPr>
          <p:sp>
            <p:nvSpPr>
              <p:cNvPr id="31" name="橢圓 30"/>
              <p:cNvSpPr/>
              <p:nvPr/>
            </p:nvSpPr>
            <p:spPr bwMode="auto">
              <a:xfrm>
                <a:off x="3770291" y="4479661"/>
                <a:ext cx="2052948" cy="950598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21" name="標題 2"/>
              <p:cNvSpPr txBox="1">
                <a:spLocks/>
              </p:cNvSpPr>
              <p:nvPr/>
            </p:nvSpPr>
            <p:spPr bwMode="auto">
              <a:xfrm>
                <a:off x="3780337" y="4419773"/>
                <a:ext cx="205294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4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皇帝豆</a:t>
                </a:r>
                <a:endParaRPr lang="zh-TW" altLang="en-US" sz="4500" kern="0" dirty="0">
                  <a:solidFill>
                    <a:schemeClr val="accent4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0" name="群組 69"/>
            <p:cNvGrpSpPr/>
            <p:nvPr/>
          </p:nvGrpSpPr>
          <p:grpSpPr>
            <a:xfrm>
              <a:off x="5361410" y="3633581"/>
              <a:ext cx="1512168" cy="1008621"/>
              <a:chOff x="2999844" y="2242743"/>
              <a:chExt cx="1512168" cy="1008621"/>
            </a:xfrm>
          </p:grpSpPr>
          <p:sp>
            <p:nvSpPr>
              <p:cNvPr id="71" name="橢圓 70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2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菜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73" name="群組 72"/>
            <p:cNvGrpSpPr/>
            <p:nvPr/>
          </p:nvGrpSpPr>
          <p:grpSpPr>
            <a:xfrm>
              <a:off x="3782653" y="3633581"/>
              <a:ext cx="1512168" cy="1008621"/>
              <a:chOff x="2999844" y="2242743"/>
              <a:chExt cx="1512168" cy="1008621"/>
            </a:xfrm>
          </p:grpSpPr>
          <p:sp>
            <p:nvSpPr>
              <p:cNvPr id="74" name="橢圓 73"/>
              <p:cNvSpPr/>
              <p:nvPr/>
            </p:nvSpPr>
            <p:spPr bwMode="auto">
              <a:xfrm>
                <a:off x="3036145" y="2300766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75" name="標題 2"/>
              <p:cNvSpPr txBox="1">
                <a:spLocks/>
              </p:cNvSpPr>
              <p:nvPr/>
            </p:nvSpPr>
            <p:spPr bwMode="auto">
              <a:xfrm>
                <a:off x="299984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扁</a:t>
                </a:r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sp>
        <p:nvSpPr>
          <p:cNvPr id="28" name="手繪多邊形 27"/>
          <p:cNvSpPr/>
          <p:nvPr/>
        </p:nvSpPr>
        <p:spPr bwMode="auto">
          <a:xfrm>
            <a:off x="4496271" y="2156917"/>
            <a:ext cx="4103795" cy="2686660"/>
          </a:xfrm>
          <a:custGeom>
            <a:avLst/>
            <a:gdLst>
              <a:gd name="connsiteX0" fmla="*/ 482129 w 4103795"/>
              <a:gd name="connsiteY0" fmla="*/ 112150 h 2686660"/>
              <a:gd name="connsiteX1" fmla="*/ 3067285 w 4103795"/>
              <a:gd name="connsiteY1" fmla="*/ 78283 h 2686660"/>
              <a:gd name="connsiteX2" fmla="*/ 3451107 w 4103795"/>
              <a:gd name="connsiteY2" fmla="*/ 1195883 h 2686660"/>
              <a:gd name="connsiteX3" fmla="*/ 4049418 w 4103795"/>
              <a:gd name="connsiteY3" fmla="*/ 1489394 h 2686660"/>
              <a:gd name="connsiteX4" fmla="*/ 3992973 w 4103795"/>
              <a:gd name="connsiteY4" fmla="*/ 2437661 h 2686660"/>
              <a:gd name="connsiteX5" fmla="*/ 3315640 w 4103795"/>
              <a:gd name="connsiteY5" fmla="*/ 2686016 h 2686660"/>
              <a:gd name="connsiteX6" fmla="*/ 2525418 w 4103795"/>
              <a:gd name="connsiteY6" fmla="*/ 2471527 h 2686660"/>
              <a:gd name="connsiteX7" fmla="*/ 2468973 w 4103795"/>
              <a:gd name="connsiteY7" fmla="*/ 1534550 h 2686660"/>
              <a:gd name="connsiteX8" fmla="*/ 2198040 w 4103795"/>
              <a:gd name="connsiteY8" fmla="*/ 1331350 h 2686660"/>
              <a:gd name="connsiteX9" fmla="*/ 888529 w 4103795"/>
              <a:gd name="connsiteY9" fmla="*/ 1229750 h 2686660"/>
              <a:gd name="connsiteX10" fmla="*/ 132173 w 4103795"/>
              <a:gd name="connsiteY10" fmla="*/ 1263616 h 2686660"/>
              <a:gd name="connsiteX11" fmla="*/ 30573 w 4103795"/>
              <a:gd name="connsiteY11" fmla="*/ 258905 h 2686660"/>
              <a:gd name="connsiteX12" fmla="*/ 482129 w 4103795"/>
              <a:gd name="connsiteY12" fmla="*/ 112150 h 2686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03795" h="2686660">
                <a:moveTo>
                  <a:pt x="482129" y="112150"/>
                </a:moveTo>
                <a:cubicBezTo>
                  <a:pt x="988248" y="82046"/>
                  <a:pt x="2572455" y="-102339"/>
                  <a:pt x="3067285" y="78283"/>
                </a:cubicBezTo>
                <a:cubicBezTo>
                  <a:pt x="3562115" y="258905"/>
                  <a:pt x="3287418" y="960698"/>
                  <a:pt x="3451107" y="1195883"/>
                </a:cubicBezTo>
                <a:cubicBezTo>
                  <a:pt x="3614796" y="1431068"/>
                  <a:pt x="3959107" y="1282431"/>
                  <a:pt x="4049418" y="1489394"/>
                </a:cubicBezTo>
                <a:cubicBezTo>
                  <a:pt x="4139729" y="1696357"/>
                  <a:pt x="4115269" y="2238224"/>
                  <a:pt x="3992973" y="2437661"/>
                </a:cubicBezTo>
                <a:cubicBezTo>
                  <a:pt x="3870677" y="2637098"/>
                  <a:pt x="3560232" y="2680372"/>
                  <a:pt x="3315640" y="2686016"/>
                </a:cubicBezTo>
                <a:cubicBezTo>
                  <a:pt x="3071048" y="2691660"/>
                  <a:pt x="2666529" y="2663438"/>
                  <a:pt x="2525418" y="2471527"/>
                </a:cubicBezTo>
                <a:cubicBezTo>
                  <a:pt x="2384307" y="2279616"/>
                  <a:pt x="2523536" y="1724580"/>
                  <a:pt x="2468973" y="1534550"/>
                </a:cubicBezTo>
                <a:cubicBezTo>
                  <a:pt x="2414410" y="1344521"/>
                  <a:pt x="2461447" y="1382150"/>
                  <a:pt x="2198040" y="1331350"/>
                </a:cubicBezTo>
                <a:cubicBezTo>
                  <a:pt x="1934633" y="1280550"/>
                  <a:pt x="1232840" y="1241039"/>
                  <a:pt x="888529" y="1229750"/>
                </a:cubicBezTo>
                <a:cubicBezTo>
                  <a:pt x="544218" y="1218461"/>
                  <a:pt x="275166" y="1425423"/>
                  <a:pt x="132173" y="1263616"/>
                </a:cubicBezTo>
                <a:cubicBezTo>
                  <a:pt x="-10820" y="1101809"/>
                  <a:pt x="-25871" y="447053"/>
                  <a:pt x="30573" y="258905"/>
                </a:cubicBezTo>
                <a:cubicBezTo>
                  <a:pt x="87017" y="70757"/>
                  <a:pt x="-23990" y="142254"/>
                  <a:pt x="482129" y="112150"/>
                </a:cubicBezTo>
                <a:close/>
              </a:path>
            </a:pathLst>
          </a:custGeom>
          <a:noFill/>
          <a:ln w="76200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4" name="標題 2"/>
          <p:cNvSpPr txBox="1">
            <a:spLocks/>
          </p:cNvSpPr>
          <p:nvPr/>
        </p:nvSpPr>
        <p:spPr bwMode="auto">
          <a:xfrm>
            <a:off x="2267744" y="917833"/>
            <a:ext cx="3158598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豆魚蛋肉類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5" name="圖片 44"/>
          <p:cNvPicPr/>
          <p:nvPr/>
        </p:nvPicPr>
        <p:blipFill>
          <a:blip r:embed="rId4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864096" cy="821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4770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標題 2"/>
          <p:cNvSpPr txBox="1">
            <a:spLocks/>
          </p:cNvSpPr>
          <p:nvPr/>
        </p:nvSpPr>
        <p:spPr bwMode="auto">
          <a:xfrm>
            <a:off x="2267744" y="917833"/>
            <a:ext cx="3158598" cy="826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4500" kern="0" dirty="0" smtClean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豆魚蛋肉類</a:t>
            </a:r>
            <a:endParaRPr lang="zh-TW" altLang="en-US" sz="4500" kern="0" dirty="0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6" name="圖片 25"/>
          <p:cNvPicPr/>
          <p:nvPr/>
        </p:nvPicPr>
        <p:blipFill>
          <a:blip r:embed="rId3" cstate="print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836712"/>
            <a:ext cx="864096" cy="821463"/>
          </a:xfrm>
          <a:prstGeom prst="rect">
            <a:avLst/>
          </a:prstGeom>
        </p:spPr>
      </p:pic>
      <p:grpSp>
        <p:nvGrpSpPr>
          <p:cNvPr id="27" name="群組 26"/>
          <p:cNvGrpSpPr/>
          <p:nvPr/>
        </p:nvGrpSpPr>
        <p:grpSpPr>
          <a:xfrm>
            <a:off x="4382726" y="2510167"/>
            <a:ext cx="3941312" cy="2275865"/>
            <a:chOff x="4511022" y="2349813"/>
            <a:chExt cx="3941312" cy="2275865"/>
          </a:xfrm>
        </p:grpSpPr>
        <p:grpSp>
          <p:nvGrpSpPr>
            <p:cNvPr id="30" name="群組 29"/>
            <p:cNvGrpSpPr/>
            <p:nvPr/>
          </p:nvGrpSpPr>
          <p:grpSpPr>
            <a:xfrm>
              <a:off x="6940166" y="3650105"/>
              <a:ext cx="1512168" cy="975573"/>
              <a:chOff x="1194414" y="3313116"/>
              <a:chExt cx="1512168" cy="975573"/>
            </a:xfrm>
          </p:grpSpPr>
          <p:sp>
            <p:nvSpPr>
              <p:cNvPr id="58" name="橢圓 57"/>
              <p:cNvSpPr/>
              <p:nvPr/>
            </p:nvSpPr>
            <p:spPr bwMode="auto">
              <a:xfrm>
                <a:off x="1245630" y="3338091"/>
                <a:ext cx="1446950" cy="950598"/>
              </a:xfrm>
              <a:prstGeom prst="ellipse">
                <a:avLst/>
              </a:prstGeom>
              <a:solidFill>
                <a:srgbClr val="00B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9" name="標題 2"/>
              <p:cNvSpPr txBox="1">
                <a:spLocks/>
              </p:cNvSpPr>
              <p:nvPr/>
            </p:nvSpPr>
            <p:spPr bwMode="auto">
              <a:xfrm>
                <a:off x="1194414" y="3313116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3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毛豆</a:t>
                </a:r>
                <a:endParaRPr lang="zh-TW" altLang="en-US" sz="4500" kern="0" dirty="0">
                  <a:solidFill>
                    <a:schemeClr val="accent3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1" name="群組 30"/>
            <p:cNvGrpSpPr/>
            <p:nvPr/>
          </p:nvGrpSpPr>
          <p:grpSpPr>
            <a:xfrm>
              <a:off x="6137242" y="2353757"/>
              <a:ext cx="1512168" cy="1000733"/>
              <a:chOff x="4805274" y="2242743"/>
              <a:chExt cx="1512168" cy="1000733"/>
            </a:xfrm>
          </p:grpSpPr>
          <p:sp>
            <p:nvSpPr>
              <p:cNvPr id="56" name="橢圓 55"/>
              <p:cNvSpPr/>
              <p:nvPr/>
            </p:nvSpPr>
            <p:spPr bwMode="auto">
              <a:xfrm>
                <a:off x="4823424" y="2292878"/>
                <a:ext cx="1446950" cy="950598"/>
              </a:xfrm>
              <a:prstGeom prst="ellipse">
                <a:avLst/>
              </a:prstGeom>
              <a:solidFill>
                <a:schemeClr val="accent4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7" name="標題 2"/>
              <p:cNvSpPr txBox="1">
                <a:spLocks/>
              </p:cNvSpPr>
              <p:nvPr/>
            </p:nvSpPr>
            <p:spPr bwMode="auto">
              <a:xfrm>
                <a:off x="480527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黑豆</a:t>
                </a:r>
                <a:endParaRPr lang="zh-TW" altLang="en-US" sz="4500" kern="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grpSp>
          <p:nvGrpSpPr>
            <p:cNvPr id="32" name="群組 31"/>
            <p:cNvGrpSpPr/>
            <p:nvPr/>
          </p:nvGrpSpPr>
          <p:grpSpPr>
            <a:xfrm>
              <a:off x="4511022" y="2349813"/>
              <a:ext cx="1512168" cy="1008621"/>
              <a:chOff x="6610704" y="2242743"/>
              <a:chExt cx="1512168" cy="1008621"/>
            </a:xfrm>
          </p:grpSpPr>
          <p:sp>
            <p:nvSpPr>
              <p:cNvPr id="54" name="橢圓 53"/>
              <p:cNvSpPr/>
              <p:nvPr/>
            </p:nvSpPr>
            <p:spPr bwMode="auto">
              <a:xfrm>
                <a:off x="6643313" y="2300766"/>
                <a:ext cx="1446950" cy="950598"/>
              </a:xfrm>
              <a:prstGeom prst="ellipse">
                <a:avLst/>
              </a:prstGeom>
              <a:solidFill>
                <a:schemeClr val="accent5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TW" alt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mic Sans MS" pitchFamily="66" charset="0"/>
                </a:endParaRPr>
              </a:p>
            </p:txBody>
          </p:sp>
          <p:sp>
            <p:nvSpPr>
              <p:cNvPr id="55" name="標題 2"/>
              <p:cNvSpPr txBox="1">
                <a:spLocks/>
              </p:cNvSpPr>
              <p:nvPr/>
            </p:nvSpPr>
            <p:spPr bwMode="auto">
              <a:xfrm>
                <a:off x="6610704" y="2242743"/>
                <a:ext cx="1512168" cy="9105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b" anchorCtr="0" compatLnSpc="1">
                <a:prstTxWarp prst="textNoShape">
                  <a:avLst/>
                </a:prstTxWarp>
              </a:bodyPr>
              <a:lstStyle>
                <a:lvl1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4000" b="1">
                    <a:solidFill>
                      <a:schemeClr val="bg1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2pPr>
                <a:lvl3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3pPr>
                <a:lvl4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4pPr>
                <a:lvl5pPr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5pPr>
                <a:lvl6pPr marL="4572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6pPr>
                <a:lvl7pPr marL="9144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7pPr>
                <a:lvl8pPr marL="13716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8pPr>
                <a:lvl9pPr marL="1828800" algn="ctr" rtl="0" eaLnBrk="1" fontAlgn="base" hangingPunct="1">
                  <a:spcBef>
                    <a:spcPct val="0"/>
                  </a:spcBef>
                  <a:spcAft>
                    <a:spcPct val="0"/>
                  </a:spcAft>
                  <a:defRPr sz="3600" b="1">
                    <a:solidFill>
                      <a:schemeClr val="bg1"/>
                    </a:solidFill>
                    <a:latin typeface="Trebuchet MS" pitchFamily="34" charset="0"/>
                  </a:defRPr>
                </a:lvl9pPr>
              </a:lstStyle>
              <a:p>
                <a:r>
                  <a:rPr lang="zh-TW" altLang="en-US" sz="4500" kern="0" dirty="0" smtClean="0">
                    <a:solidFill>
                      <a:schemeClr val="accent2">
                        <a:lumMod val="95000"/>
                        <a:lumOff val="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黃豆</a:t>
                </a:r>
                <a:endParaRPr lang="zh-TW" altLang="en-US" sz="4500" kern="0" dirty="0">
                  <a:solidFill>
                    <a:schemeClr val="accent2">
                      <a:lumMod val="95000"/>
                      <a:lumOff val="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</p:grpSp>
      <p:pic>
        <p:nvPicPr>
          <p:cNvPr id="64" name="圖片 6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426" y="3320198"/>
            <a:ext cx="7272808" cy="3136244"/>
          </a:xfrm>
          <a:prstGeom prst="rect">
            <a:avLst/>
          </a:prstGeom>
        </p:spPr>
      </p:pic>
      <p:sp>
        <p:nvSpPr>
          <p:cNvPr id="65" name="標題 2"/>
          <p:cNvSpPr txBox="1">
            <a:spLocks/>
          </p:cNvSpPr>
          <p:nvPr/>
        </p:nvSpPr>
        <p:spPr bwMode="auto">
          <a:xfrm>
            <a:off x="1373459" y="4117834"/>
            <a:ext cx="4300932" cy="1579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bg1"/>
                </a:solidFill>
                <a:latin typeface="Trebuchet MS" pitchFamily="34" charset="0"/>
              </a:defRPr>
            </a:lvl9pPr>
          </a:lstStyle>
          <a:p>
            <a:r>
              <a:rPr lang="zh-TW" altLang="en-US" sz="3000" kern="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提供</a:t>
            </a:r>
            <a:r>
              <a:rPr lang="zh-TW" altLang="en-US" sz="3000" kern="0" dirty="0" smtClean="0">
                <a:solidFill>
                  <a:srgbClr val="0070C0"/>
                </a:solidFill>
              </a:rPr>
              <a:t>豐富植物性蛋白質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，</a:t>
            </a:r>
            <a:endParaRPr lang="en-US" altLang="zh-TW" sz="3000" kern="0" dirty="0" smtClean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幫助 </a:t>
            </a:r>
            <a:r>
              <a:rPr lang="zh-TW" altLang="en-US" sz="3000" u="sng" kern="0" dirty="0" smtClean="0">
                <a:solidFill>
                  <a:srgbClr val="FF0000"/>
                </a:solidFill>
              </a:rPr>
              <a:t>肌肉生長 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及</a:t>
            </a:r>
            <a:endParaRPr lang="en-US" altLang="zh-TW" sz="3000" kern="0" dirty="0" smtClean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zh-TW" altLang="en-US" sz="3000" u="sng" kern="0" dirty="0" smtClean="0">
                <a:solidFill>
                  <a:srgbClr val="FF0000"/>
                </a:solidFill>
              </a:rPr>
              <a:t>骨骼發育</a:t>
            </a:r>
            <a:r>
              <a:rPr lang="zh-TW" altLang="en-US" sz="3000" kern="0" dirty="0" smtClean="0">
                <a:solidFill>
                  <a:schemeClr val="accent4">
                    <a:lumMod val="85000"/>
                    <a:lumOff val="1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en-US" altLang="zh-TW" sz="3000" kern="0" dirty="0" smtClean="0">
              <a:solidFill>
                <a:schemeClr val="accent4">
                  <a:lumMod val="85000"/>
                  <a:lumOff val="1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橢圓形圖說文字 1"/>
          <p:cNvSpPr/>
          <p:nvPr/>
        </p:nvSpPr>
        <p:spPr bwMode="auto">
          <a:xfrm>
            <a:off x="6019644" y="5044375"/>
            <a:ext cx="1918904" cy="1164387"/>
          </a:xfrm>
          <a:prstGeom prst="wedgeEllipseCallout">
            <a:avLst>
              <a:gd name="adj1" fmla="val 23334"/>
              <a:gd name="adj2" fmla="val -7974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我其實就是</a:t>
            </a:r>
            <a:endParaRPr kumimoji="0" lang="en-US" altLang="zh-TW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尚未成熟的大豆喔！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sp>
        <p:nvSpPr>
          <p:cNvPr id="4" name="圓角矩形 3"/>
          <p:cNvSpPr/>
          <p:nvPr/>
        </p:nvSpPr>
        <p:spPr bwMode="auto">
          <a:xfrm>
            <a:off x="4204193" y="1662034"/>
            <a:ext cx="4298379" cy="72008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我們其實是同一種植物，</a:t>
            </a:r>
            <a:r>
              <a:rPr lang="zh-TW" altLang="en-US" dirty="0" smtClean="0"/>
              <a:t>只是種子的皮顏色不同，但</a:t>
            </a:r>
            <a:r>
              <a:rPr lang="zh-TW" altLang="en-US" dirty="0"/>
              <a:t>都</a:t>
            </a:r>
            <a:r>
              <a:rPr kumimoji="0" lang="zh-TW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</a:rPr>
              <a:t>統稱為「大豆」。</a:t>
            </a:r>
            <a:endParaRPr kumimoji="0" lang="zh-TW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omic Sans MS" pitchFamily="66" charset="0"/>
            </a:endParaRPr>
          </a:p>
        </p:txBody>
      </p:sp>
      <p:cxnSp>
        <p:nvCxnSpPr>
          <p:cNvPr id="7" name="直線接點 6"/>
          <p:cNvCxnSpPr/>
          <p:nvPr/>
        </p:nvCxnSpPr>
        <p:spPr bwMode="auto">
          <a:xfrm flipH="1">
            <a:off x="5521000" y="2402704"/>
            <a:ext cx="388593" cy="22041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直線接點 8"/>
          <p:cNvCxnSpPr/>
          <p:nvPr/>
        </p:nvCxnSpPr>
        <p:spPr bwMode="auto">
          <a:xfrm>
            <a:off x="6168409" y="2381502"/>
            <a:ext cx="207926" cy="360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直線接點 14"/>
          <p:cNvCxnSpPr/>
          <p:nvPr/>
        </p:nvCxnSpPr>
        <p:spPr bwMode="auto">
          <a:xfrm>
            <a:off x="7812360" y="2381502"/>
            <a:ext cx="0" cy="145393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pic>
        <p:nvPicPr>
          <p:cNvPr id="83" name="圖片 82"/>
          <p:cNvPicPr/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023" y="4064465"/>
            <a:ext cx="1242900" cy="101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518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8-2009SchoolCalendar_13pp_MonSun_TP10275627">
  <a:themeElements>
    <a:clrScheme name="2006-2007 school year calendar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2006-2007 school year calendar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2006-2007 school year calendar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2007 school year calendar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2007 school year calendar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6-2007 school year calendar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2007 school year calendar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2007 school year calendar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2007 school year calendar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6-2007 school year calendar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79B02A8-DA97-4152-990E-583564C36BF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2008-2009 學年度行事曆 (13 頁，八月至八月，週一至週日)</Template>
  <TotalTime>241</TotalTime>
  <Words>358</Words>
  <Application>Microsoft Office PowerPoint</Application>
  <PresentationFormat>如螢幕大小 (4:3)</PresentationFormat>
  <Paragraphs>103</Paragraphs>
  <Slides>12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12</vt:i4>
      </vt:variant>
    </vt:vector>
  </HeadingPairs>
  <TitlesOfParts>
    <vt:vector size="17" baseType="lpstr">
      <vt:lpstr>華康中黑體</vt:lpstr>
      <vt:lpstr>Arial</vt:lpstr>
      <vt:lpstr>Comic Sans MS</vt:lpstr>
      <vt:lpstr>Trebuchet MS</vt:lpstr>
      <vt:lpstr>2008-2009SchoolCalendar_13pp_MonSun_TP10275627</vt:lpstr>
      <vt:lpstr>當我們「豆」在一起</vt:lpstr>
      <vt:lpstr>很多食物的名字裡都有「豆」, 在六大類食物中分類卻不同喔！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營養5餐-六大類食物/豆類篇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當我們「豆」在一起</dc:title>
  <dc:creator>yagun wang</dc:creator>
  <cp:keywords/>
  <cp:lastModifiedBy>yagun wang</cp:lastModifiedBy>
  <cp:revision>30</cp:revision>
  <dcterms:created xsi:type="dcterms:W3CDTF">2020-10-30T07:26:19Z</dcterms:created>
  <dcterms:modified xsi:type="dcterms:W3CDTF">2020-11-02T02:49:13Z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TC102333481033</vt:lpwstr>
  </property>
</Properties>
</file>