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1" r:id="rId7"/>
    <p:sldId id="263" r:id="rId8"/>
    <p:sldId id="262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recycle.epb.taichung.gov.tw/files/rcycle_gmae.swf" TargetMode="External"/><Relationship Id="rId2" Type="http://schemas.openxmlformats.org/officeDocument/2006/relationships/hyperlink" Target="http://web.tydep.gov.tw/03ras/recycle/zh-tw/knowledge_100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recycle.epb.taichung.gov.tw/files/02.swf" TargetMode="External"/><Relationship Id="rId4" Type="http://schemas.openxmlformats.org/officeDocument/2006/relationships/hyperlink" Target="http://recycle.epb.taichung.gov.tw/files/game0426.sw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QVz0fyRyT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Uz9UnS14_Q" TargetMode="External"/><Relationship Id="rId2" Type="http://schemas.openxmlformats.org/officeDocument/2006/relationships/hyperlink" Target="https://www.youtube.com/watch?v=9lDjNGloLsw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92694" y="1534601"/>
            <a:ext cx="3458819" cy="949827"/>
          </a:xfrm>
        </p:spPr>
        <p:txBody>
          <a:bodyPr/>
          <a:lstStyle/>
          <a:p>
            <a:r>
              <a:rPr lang="zh-TW" altLang="en-US" sz="6000" dirty="0" smtClean="0">
                <a:solidFill>
                  <a:schemeClr val="tx1"/>
                </a:solidFill>
              </a:rPr>
              <a:t>廢乾電池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3541643" y="4128052"/>
            <a:ext cx="3001749" cy="9498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TW" altLang="en-US" dirty="0" smtClean="0">
                <a:solidFill>
                  <a:schemeClr val="tx1"/>
                </a:solidFill>
              </a:rPr>
              <a:t>活動說明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2282024" y="2784280"/>
            <a:ext cx="6427436" cy="9498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TW" altLang="en-US" dirty="0" smtClean="0">
                <a:solidFill>
                  <a:schemeClr val="tx1"/>
                </a:solidFill>
              </a:rPr>
              <a:t>暨資訊物品回收競賽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89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回收廢乾電池，大家一起來！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930400"/>
            <a:ext cx="8927842" cy="299764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zh-TW" sz="4000" dirty="0"/>
              <a:t>歡迎大家將家中的廢乾電池及已無使用</a:t>
            </a:r>
            <a:r>
              <a:rPr lang="zh-TW" altLang="zh-TW" sz="4000" dirty="0" smtClean="0"/>
              <a:t>的資訊</a:t>
            </a:r>
            <a:r>
              <a:rPr lang="zh-TW" altLang="zh-TW" sz="4000" dirty="0"/>
              <a:t>物品，整理好帶來學校，共同為環境盡</a:t>
            </a:r>
            <a:r>
              <a:rPr lang="zh-TW" altLang="zh-TW" sz="4000" dirty="0" smtClean="0"/>
              <a:t>一份</a:t>
            </a:r>
            <a:r>
              <a:rPr lang="zh-TW" altLang="zh-TW" sz="4000" dirty="0"/>
              <a:t>心力</a:t>
            </a:r>
            <a:r>
              <a:rPr lang="zh-TW" altLang="zh-TW" sz="4000" dirty="0" smtClean="0"/>
              <a:t>！</a:t>
            </a:r>
            <a:endParaRPr lang="en-US" altLang="zh-TW" sz="4000" dirty="0" smtClean="0"/>
          </a:p>
        </p:txBody>
      </p:sp>
    </p:spTree>
    <p:extLst>
      <p:ext uri="{BB962C8B-B14F-4D97-AF65-F5344CB8AC3E}">
        <p14:creationId xmlns:p14="http://schemas.microsoft.com/office/powerpoint/2010/main" val="88042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教學資源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820850"/>
            <a:ext cx="8596668" cy="34906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dirty="0"/>
              <a:t>桃園市政府環境保護局資源回收教育網</a:t>
            </a:r>
            <a:endParaRPr lang="en-US" altLang="zh-TW" dirty="0"/>
          </a:p>
          <a:p>
            <a:pPr>
              <a:lnSpc>
                <a:spcPct val="150000"/>
              </a:lnSpc>
            </a:pPr>
            <a:r>
              <a:rPr lang="en-US" altLang="zh-TW" dirty="0">
                <a:hlinkClick r:id="rId2"/>
              </a:rPr>
              <a:t>http://</a:t>
            </a:r>
            <a:r>
              <a:rPr lang="en-US" altLang="zh-TW" dirty="0" err="1" smtClean="0">
                <a:hlinkClick r:id="rId2"/>
              </a:rPr>
              <a:t>web.tydep.gov.tw</a:t>
            </a:r>
            <a:r>
              <a:rPr lang="en-US" altLang="zh-TW" dirty="0" smtClean="0">
                <a:hlinkClick r:id="rId2"/>
              </a:rPr>
              <a:t>/</a:t>
            </a:r>
            <a:r>
              <a:rPr lang="en-US" altLang="zh-TW" dirty="0" err="1" smtClean="0">
                <a:hlinkClick r:id="rId2"/>
              </a:rPr>
              <a:t>03ras</a:t>
            </a:r>
            <a:r>
              <a:rPr lang="en-US" altLang="zh-TW" dirty="0" smtClean="0">
                <a:hlinkClick r:id="rId2"/>
              </a:rPr>
              <a:t>/recycle/</a:t>
            </a:r>
            <a:r>
              <a:rPr lang="en-US" altLang="zh-TW" dirty="0" err="1" smtClean="0">
                <a:hlinkClick r:id="rId2"/>
              </a:rPr>
              <a:t>zh-tw</a:t>
            </a:r>
            <a:r>
              <a:rPr lang="en-US" altLang="zh-TW" dirty="0" smtClean="0">
                <a:hlinkClick r:id="rId2"/>
              </a:rPr>
              <a:t>/</a:t>
            </a:r>
            <a:r>
              <a:rPr lang="en-US" altLang="zh-TW" dirty="0" err="1" smtClean="0">
                <a:hlinkClick r:id="rId2"/>
              </a:rPr>
              <a:t>knowledge_100.html</a:t>
            </a:r>
            <a:endParaRPr lang="en-US" altLang="zh-TW" dirty="0" smtClean="0"/>
          </a:p>
          <a:p>
            <a:pPr>
              <a:lnSpc>
                <a:spcPct val="150000"/>
              </a:lnSpc>
            </a:pPr>
            <a:r>
              <a:rPr lang="zh-TW" altLang="en-US" dirty="0" smtClean="0"/>
              <a:t>台中市政府環境保護局資源回收網</a:t>
            </a:r>
            <a:r>
              <a:rPr lang="en-US" altLang="zh-TW" dirty="0" smtClean="0"/>
              <a:t>(</a:t>
            </a:r>
            <a:r>
              <a:rPr lang="zh-TW" altLang="en-US" dirty="0" smtClean="0"/>
              <a:t>互動遊戲</a:t>
            </a:r>
            <a:r>
              <a:rPr lang="en-US" altLang="zh-TW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zh-TW" dirty="0">
                <a:hlinkClick r:id="rId3"/>
              </a:rPr>
              <a:t>http://</a:t>
            </a:r>
            <a:r>
              <a:rPr lang="en-US" altLang="zh-TW" dirty="0" err="1" smtClean="0">
                <a:hlinkClick r:id="rId3"/>
              </a:rPr>
              <a:t>recycle.epb.taichung.gov.tw</a:t>
            </a:r>
            <a:r>
              <a:rPr lang="en-US" altLang="zh-TW" dirty="0" smtClean="0">
                <a:hlinkClick r:id="rId3"/>
              </a:rPr>
              <a:t>/files/</a:t>
            </a:r>
            <a:r>
              <a:rPr lang="en-US" altLang="zh-TW" dirty="0" err="1" smtClean="0">
                <a:hlinkClick r:id="rId3"/>
              </a:rPr>
              <a:t>rcycle_gmae.swf</a:t>
            </a:r>
            <a:r>
              <a:rPr lang="en-US" altLang="zh-TW" dirty="0" smtClean="0"/>
              <a:t>(</a:t>
            </a:r>
            <a:r>
              <a:rPr lang="zh-TW" altLang="en-US" dirty="0" smtClean="0"/>
              <a:t>廢乾電池回家去</a:t>
            </a:r>
            <a:r>
              <a:rPr lang="en-US" altLang="zh-TW" dirty="0" smtClean="0"/>
              <a:t>)</a:t>
            </a:r>
          </a:p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err="1" smtClean="0">
                <a:hlinkClick r:id="rId4"/>
              </a:rPr>
              <a:t>recycle.epb.taichung.gov.tw</a:t>
            </a:r>
            <a:r>
              <a:rPr lang="en-US" altLang="zh-TW" dirty="0" smtClean="0">
                <a:hlinkClick r:id="rId4"/>
              </a:rPr>
              <a:t>/files/</a:t>
            </a:r>
            <a:r>
              <a:rPr lang="en-US" altLang="zh-TW" dirty="0" err="1" smtClean="0">
                <a:hlinkClick r:id="rId4"/>
              </a:rPr>
              <a:t>game0426.swf</a:t>
            </a:r>
            <a:r>
              <a:rPr lang="en-US" altLang="zh-TW" dirty="0" smtClean="0"/>
              <a:t>(</a:t>
            </a:r>
            <a:r>
              <a:rPr lang="zh-TW" altLang="en-US" dirty="0" smtClean="0"/>
              <a:t>廢電池大作戰，小精靈闖天關</a:t>
            </a:r>
            <a:r>
              <a:rPr lang="en-US" altLang="zh-TW" dirty="0" smtClean="0"/>
              <a:t>)</a:t>
            </a:r>
          </a:p>
          <a:p>
            <a:r>
              <a:rPr lang="en-US" altLang="zh-TW" dirty="0">
                <a:hlinkClick r:id="rId5"/>
              </a:rPr>
              <a:t>http://</a:t>
            </a:r>
            <a:r>
              <a:rPr lang="en-US" altLang="zh-TW" dirty="0" err="1" smtClean="0">
                <a:hlinkClick r:id="rId5"/>
              </a:rPr>
              <a:t>recycle.epb.taichung.gov.tw</a:t>
            </a:r>
            <a:r>
              <a:rPr lang="en-US" altLang="zh-TW" dirty="0" smtClean="0">
                <a:hlinkClick r:id="rId5"/>
              </a:rPr>
              <a:t>/files/</a:t>
            </a:r>
            <a:r>
              <a:rPr lang="en-US" altLang="zh-TW" dirty="0" err="1" smtClean="0">
                <a:hlinkClick r:id="rId5"/>
              </a:rPr>
              <a:t>02.swf</a:t>
            </a:r>
            <a:r>
              <a:rPr lang="en-US" altLang="zh-TW" dirty="0" smtClean="0"/>
              <a:t>(</a:t>
            </a:r>
            <a:r>
              <a:rPr lang="zh-TW" altLang="en-US" dirty="0" smtClean="0"/>
              <a:t>廢乾電池回收站</a:t>
            </a:r>
            <a:r>
              <a:rPr lang="en-US" altLang="zh-TW" dirty="0" smtClean="0"/>
              <a:t>)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8232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回收項目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743851"/>
              </p:ext>
            </p:extLst>
          </p:nvPr>
        </p:nvGraphicFramePr>
        <p:xfrm>
          <a:off x="1359672" y="1653870"/>
          <a:ext cx="7187979" cy="41505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3100">
                  <a:extLst>
                    <a:ext uri="{9D8B030D-6E8A-4147-A177-3AD203B41FA5}">
                      <a16:colId xmlns:a16="http://schemas.microsoft.com/office/drawing/2014/main" val="905172796"/>
                    </a:ext>
                  </a:extLst>
                </a:gridCol>
                <a:gridCol w="4754879">
                  <a:extLst>
                    <a:ext uri="{9D8B030D-6E8A-4147-A177-3AD203B41FA5}">
                      <a16:colId xmlns:a16="http://schemas.microsoft.com/office/drawing/2014/main" val="227610409"/>
                    </a:ext>
                  </a:extLst>
                </a:gridCol>
              </a:tblGrid>
              <a:tr h="2097620">
                <a:tc>
                  <a:txBody>
                    <a:bodyPr/>
                    <a:lstStyle/>
                    <a:p>
                      <a:pPr marL="304800" algn="ctr"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廢乾電池</a:t>
                      </a:r>
                      <a:endParaRPr lang="zh-TW" sz="3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一次性使用之乾電池及鈕釦型電池，不包含鋰電池</a:t>
                      </a:r>
                      <a:endParaRPr lang="zh-TW" sz="3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9038466"/>
                  </a:ext>
                </a:extLst>
              </a:tr>
              <a:tr h="70730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可攜式電腦</a:t>
                      </a:r>
                      <a:endParaRPr lang="zh-TW" sz="3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3200" kern="100" spc="50" dirty="0" smtClean="0">
                          <a:effectLst/>
                        </a:rPr>
                        <a:t>需</a:t>
                      </a:r>
                      <a:r>
                        <a:rPr lang="zh-TW" sz="3200" kern="100" spc="50" dirty="0">
                          <a:effectLst/>
                        </a:rPr>
                        <a:t>完整無破損</a:t>
                      </a:r>
                      <a:endParaRPr lang="zh-TW" sz="3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7922921"/>
                  </a:ext>
                </a:extLst>
              </a:tr>
              <a:tr h="67283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平板電腦</a:t>
                      </a:r>
                      <a:endParaRPr lang="zh-TW" sz="3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3200" kern="100" spc="50" dirty="0">
                          <a:effectLst/>
                        </a:rPr>
                        <a:t>需完整無破損</a:t>
                      </a:r>
                      <a:endParaRPr lang="zh-TW" sz="3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026474"/>
                  </a:ext>
                </a:extLst>
              </a:tr>
              <a:tr h="672830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3200" kern="100" dirty="0">
                          <a:effectLst/>
                        </a:rPr>
                        <a:t>鍵盤</a:t>
                      </a:r>
                      <a:endParaRPr lang="zh-TW" sz="3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3200" kern="100" spc="50" dirty="0">
                          <a:effectLst/>
                        </a:rPr>
                        <a:t>需完整無破損</a:t>
                      </a:r>
                      <a:endParaRPr lang="zh-TW" sz="3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30331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312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回收時間及地點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3724" y="1755074"/>
            <a:ext cx="8596668" cy="355639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zh-TW" sz="3200" dirty="0" smtClean="0"/>
              <a:t>108</a:t>
            </a:r>
            <a:r>
              <a:rPr lang="zh-TW" altLang="en-US" sz="3200" dirty="0" smtClean="0"/>
              <a:t>年</a:t>
            </a:r>
            <a:r>
              <a:rPr lang="en-US" altLang="zh-TW" sz="3200" dirty="0" smtClean="0"/>
              <a:t>9</a:t>
            </a:r>
            <a:r>
              <a:rPr lang="zh-TW" altLang="en-US" sz="3200" dirty="0" smtClean="0"/>
              <a:t>月</a:t>
            </a:r>
            <a:r>
              <a:rPr lang="en-US" altLang="zh-TW" sz="3200" dirty="0" smtClean="0"/>
              <a:t>25</a:t>
            </a:r>
            <a:r>
              <a:rPr lang="zh-TW" altLang="en-US" sz="3200" dirty="0" smtClean="0"/>
              <a:t>日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三</a:t>
            </a:r>
            <a:r>
              <a:rPr lang="en-US" altLang="zh-TW" sz="3200" dirty="0" smtClean="0"/>
              <a:t>)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8:00~8:30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3200" dirty="0"/>
              <a:t> </a:t>
            </a:r>
            <a:r>
              <a:rPr lang="zh-TW" altLang="en-US" sz="3200" dirty="0" smtClean="0"/>
              <a:t>                             學務處前龍山劇場</a:t>
            </a:r>
            <a:endParaRPr lang="en-US" altLang="zh-TW" sz="3200" dirty="0" smtClean="0"/>
          </a:p>
          <a:p>
            <a:pPr>
              <a:lnSpc>
                <a:spcPct val="150000"/>
              </a:lnSpc>
            </a:pPr>
            <a:r>
              <a:rPr lang="en-US" altLang="zh-TW" sz="3200" dirty="0" smtClean="0"/>
              <a:t>108</a:t>
            </a:r>
            <a:r>
              <a:rPr lang="zh-TW" altLang="en-US" sz="3200" dirty="0" smtClean="0"/>
              <a:t>年</a:t>
            </a:r>
            <a:r>
              <a:rPr lang="en-US" altLang="zh-TW" sz="3200" dirty="0" smtClean="0"/>
              <a:t>10</a:t>
            </a:r>
            <a:r>
              <a:rPr lang="zh-TW" altLang="en-US" sz="3200" dirty="0" smtClean="0"/>
              <a:t>月</a:t>
            </a:r>
            <a:r>
              <a:rPr lang="en-US" altLang="zh-TW" sz="3200" dirty="0" smtClean="0"/>
              <a:t>2</a:t>
            </a:r>
            <a:r>
              <a:rPr lang="zh-TW" altLang="en-US" sz="3200" dirty="0" smtClean="0"/>
              <a:t>日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三</a:t>
            </a:r>
            <a:r>
              <a:rPr lang="en-US" altLang="zh-TW" sz="3200" dirty="0" smtClean="0"/>
              <a:t>)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8:00~8:30</a:t>
            </a:r>
            <a:endParaRPr lang="en-US" altLang="zh-TW" sz="3200" dirty="0"/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3200" dirty="0"/>
              <a:t> </a:t>
            </a:r>
            <a:r>
              <a:rPr lang="zh-TW" altLang="en-US" sz="3200" dirty="0" smtClean="0"/>
              <a:t>                             學務處前龍山劇場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78508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注意事項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67232" y="1930399"/>
            <a:ext cx="9961511" cy="285628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200" dirty="0" smtClean="0"/>
              <a:t>請先將廢乾電池從器具中取出，再回收。</a:t>
            </a:r>
            <a:endParaRPr lang="en-US" altLang="zh-TW" sz="3200" dirty="0" smtClean="0"/>
          </a:p>
          <a:p>
            <a:pPr>
              <a:lnSpc>
                <a:spcPct val="150000"/>
              </a:lnSpc>
            </a:pPr>
            <a:r>
              <a:rPr lang="zh-TW" altLang="en-US" sz="3200" dirty="0" smtClean="0"/>
              <a:t>資訊物品中若有個人資料，請先刪除再回收。</a:t>
            </a:r>
            <a:endParaRPr lang="en-US" altLang="zh-TW" sz="3200" dirty="0" smtClean="0"/>
          </a:p>
          <a:p>
            <a:pPr>
              <a:lnSpc>
                <a:spcPct val="150000"/>
              </a:lnSpc>
            </a:pPr>
            <a:r>
              <a:rPr lang="zh-TW" altLang="en-US" sz="3200" dirty="0"/>
              <a:t>廢乾電池請先用塑膠或玻璃等</a:t>
            </a:r>
            <a:r>
              <a:rPr lang="zh-TW" altLang="en-US" sz="3200" dirty="0" smtClean="0"/>
              <a:t>不易腐蝕</a:t>
            </a:r>
            <a:r>
              <a:rPr lang="zh-TW" altLang="en-US" sz="3200" dirty="0"/>
              <a:t>之容器收集。</a:t>
            </a:r>
          </a:p>
        </p:txBody>
      </p:sp>
    </p:spTree>
    <p:extLst>
      <p:ext uri="{BB962C8B-B14F-4D97-AF65-F5344CB8AC3E}">
        <p14:creationId xmlns:p14="http://schemas.microsoft.com/office/powerpoint/2010/main" val="261945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廢乾電池回收宣導影片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2648" y="1930400"/>
            <a:ext cx="9881998" cy="249092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TW" altLang="en-US" sz="3200" dirty="0" smtClean="0"/>
              <a:t>行政院環保署影片：</a:t>
            </a:r>
            <a:endParaRPr lang="en-US" altLang="zh-TW" sz="3200" dirty="0" smtClean="0"/>
          </a:p>
          <a:p>
            <a:pPr>
              <a:lnSpc>
                <a:spcPct val="150000"/>
              </a:lnSpc>
            </a:pPr>
            <a:r>
              <a:rPr lang="zh-TW" altLang="en-US" sz="3200" dirty="0"/>
              <a:t>行動電源別亂丟</a:t>
            </a:r>
            <a:r>
              <a:rPr lang="en-US" altLang="zh-TW" sz="3200" dirty="0"/>
              <a:t>!90</a:t>
            </a:r>
            <a:r>
              <a:rPr lang="zh-TW" altLang="en-US" sz="3200" dirty="0"/>
              <a:t>秒搞懂廢乾電池的</a:t>
            </a:r>
            <a:r>
              <a:rPr lang="zh-TW" altLang="en-US" sz="3200" dirty="0" smtClean="0"/>
              <a:t>種類</a:t>
            </a:r>
            <a:endParaRPr lang="en-US" altLang="zh-TW" sz="3200" dirty="0" smtClean="0"/>
          </a:p>
          <a:p>
            <a:pPr>
              <a:lnSpc>
                <a:spcPct val="150000"/>
              </a:lnSpc>
            </a:pPr>
            <a:r>
              <a:rPr lang="en-US" altLang="zh-TW" sz="3200" dirty="0">
                <a:hlinkClick r:id="rId2"/>
              </a:rPr>
              <a:t>https://</a:t>
            </a:r>
            <a:r>
              <a:rPr lang="en-US" altLang="zh-TW" sz="3200" dirty="0" err="1">
                <a:hlinkClick r:id="rId2"/>
              </a:rPr>
              <a:t>www.youtube.com</a:t>
            </a:r>
            <a:r>
              <a:rPr lang="en-US" altLang="zh-TW" sz="3200" dirty="0">
                <a:hlinkClick r:id="rId2"/>
              </a:rPr>
              <a:t>/</a:t>
            </a:r>
            <a:r>
              <a:rPr lang="en-US" altLang="zh-TW" sz="3200" dirty="0" err="1">
                <a:hlinkClick r:id="rId2"/>
              </a:rPr>
              <a:t>watch?v</a:t>
            </a:r>
            <a:r>
              <a:rPr lang="en-US" altLang="zh-TW" sz="3200" dirty="0">
                <a:hlinkClick r:id="rId2"/>
              </a:rPr>
              <a:t>=</a:t>
            </a:r>
            <a:r>
              <a:rPr lang="en-US" altLang="zh-TW" sz="3200" dirty="0" err="1">
                <a:hlinkClick r:id="rId2"/>
              </a:rPr>
              <a:t>hQVz0fyRyTo</a:t>
            </a:r>
            <a:endParaRPr lang="zh-TW" altLang="en-US" sz="32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0922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廢乾電池回收的問與</a:t>
            </a:r>
            <a:r>
              <a:rPr lang="zh-TW" altLang="en-US" dirty="0"/>
              <a:t>答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371" y="1445726"/>
            <a:ext cx="4487045" cy="96934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4458" y="2403332"/>
            <a:ext cx="7699915" cy="85961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371" y="3306069"/>
            <a:ext cx="5401524" cy="96934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4458" y="4275417"/>
            <a:ext cx="8090093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21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為什麼要回收廢乾電池？</a:t>
            </a:r>
            <a:endParaRPr lang="zh-TW" altLang="en-US" dirty="0"/>
          </a:p>
        </p:txBody>
      </p:sp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677334" y="1739171"/>
            <a:ext cx="9500336" cy="308727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zh-TW" sz="3200" dirty="0"/>
              <a:t>各類型乾電池含不同種類的重金屬，如汞、鎘、鉛、鋅、錳、鎳、鈷、鐵等</a:t>
            </a:r>
            <a:r>
              <a:rPr lang="zh-TW" altLang="zh-TW" sz="3200" dirty="0" smtClean="0"/>
              <a:t>，如果</a:t>
            </a:r>
            <a:r>
              <a:rPr lang="zh-TW" altLang="zh-TW" sz="3200" dirty="0"/>
              <a:t>不加以回收處理，容易於環境中流佈</a:t>
            </a:r>
            <a:r>
              <a:rPr lang="zh-TW" altLang="zh-TW" sz="3200" dirty="0" smtClean="0"/>
              <a:t>，</a:t>
            </a:r>
            <a:r>
              <a:rPr lang="zh-TW" altLang="zh-TW" sz="3200" dirty="0"/>
              <a:t>污染土壤和地下水源，</a:t>
            </a:r>
            <a:r>
              <a:rPr lang="zh-TW" altLang="en-US" sz="3200" dirty="0" smtClean="0"/>
              <a:t>造成環境汙染，</a:t>
            </a:r>
            <a:r>
              <a:rPr lang="zh-TW" altLang="zh-TW" sz="3200" dirty="0"/>
              <a:t>間接為人體吸收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</p:txBody>
      </p:sp>
    </p:spTree>
    <p:extLst>
      <p:ext uri="{BB962C8B-B14F-4D97-AF65-F5344CB8AC3E}">
        <p14:creationId xmlns:p14="http://schemas.microsoft.com/office/powerpoint/2010/main" val="331202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為什麼要回收廢乾電池？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661823"/>
            <a:ext cx="8927842" cy="45727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TW" altLang="zh-TW" sz="3200" dirty="0" smtClean="0"/>
              <a:t>重金屬</a:t>
            </a:r>
            <a:r>
              <a:rPr lang="zh-TW" altLang="zh-TW" sz="3200" dirty="0"/>
              <a:t>無法經由人體代謝排出體外</a:t>
            </a:r>
            <a:r>
              <a:rPr lang="zh-TW" altLang="zh-TW" sz="3200" dirty="0" smtClean="0"/>
              <a:t>，</a:t>
            </a:r>
            <a:r>
              <a:rPr lang="zh-TW" altLang="en-US" sz="3200" dirty="0" smtClean="0"/>
              <a:t>長</a:t>
            </a:r>
            <a:r>
              <a:rPr lang="zh-TW" altLang="zh-TW" sz="3200" dirty="0" smtClean="0"/>
              <a:t>年</a:t>
            </a:r>
            <a:r>
              <a:rPr lang="zh-TW" altLang="en-US" sz="3200" dirty="0" smtClean="0"/>
              <a:t>累積在體內</a:t>
            </a:r>
            <a:r>
              <a:rPr lang="zh-TW" altLang="zh-TW" sz="3200" dirty="0" smtClean="0"/>
              <a:t>，</a:t>
            </a:r>
            <a:r>
              <a:rPr lang="zh-TW" altLang="zh-TW" sz="3200" dirty="0"/>
              <a:t>便可能發生重金屬中毒現象</a:t>
            </a:r>
            <a:r>
              <a:rPr lang="zh-TW" altLang="zh-TW" sz="3200" dirty="0" smtClean="0"/>
              <a:t>。</a:t>
            </a:r>
            <a:endParaRPr lang="en-US" altLang="zh-TW" sz="3200" dirty="0" smtClean="0"/>
          </a:p>
          <a:p>
            <a:pPr>
              <a:lnSpc>
                <a:spcPct val="150000"/>
              </a:lnSpc>
            </a:pPr>
            <a:r>
              <a:rPr lang="zh-TW" altLang="en-US" sz="3200" dirty="0" smtClean="0"/>
              <a:t>痛痛病：</a:t>
            </a:r>
            <a:r>
              <a:rPr lang="zh-TW" altLang="zh-TW" sz="2400" dirty="0"/>
              <a:t>元凶是鎘，其會引發骨骼的疼痛及病變</a:t>
            </a:r>
            <a:r>
              <a:rPr lang="zh-TW" altLang="zh-TW" sz="3200" dirty="0"/>
              <a:t>。</a:t>
            </a:r>
            <a:endParaRPr lang="en-US" altLang="zh-TW" sz="3200" dirty="0"/>
          </a:p>
          <a:p>
            <a:pPr>
              <a:lnSpc>
                <a:spcPct val="150000"/>
              </a:lnSpc>
            </a:pPr>
            <a:r>
              <a:rPr lang="en-US" altLang="zh-TW" sz="2800" dirty="0">
                <a:hlinkClick r:id="rId2"/>
              </a:rPr>
              <a:t>https://</a:t>
            </a:r>
            <a:r>
              <a:rPr lang="en-US" altLang="zh-TW" sz="2800" dirty="0" err="1" smtClean="0">
                <a:hlinkClick r:id="rId2"/>
              </a:rPr>
              <a:t>www.youtube.com</a:t>
            </a:r>
            <a:r>
              <a:rPr lang="en-US" altLang="zh-TW" sz="2800" dirty="0" smtClean="0">
                <a:hlinkClick r:id="rId2"/>
              </a:rPr>
              <a:t>/</a:t>
            </a:r>
            <a:r>
              <a:rPr lang="en-US" altLang="zh-TW" sz="2800" dirty="0" err="1" smtClean="0">
                <a:hlinkClick r:id="rId2"/>
              </a:rPr>
              <a:t>watch?v</a:t>
            </a:r>
            <a:r>
              <a:rPr lang="en-US" altLang="zh-TW" sz="2800" dirty="0" smtClean="0">
                <a:hlinkClick r:id="rId2"/>
              </a:rPr>
              <a:t>=</a:t>
            </a:r>
            <a:r>
              <a:rPr lang="en-US" altLang="zh-TW" sz="2800" dirty="0" err="1" smtClean="0">
                <a:hlinkClick r:id="rId2"/>
              </a:rPr>
              <a:t>9lDjNGloLsw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zh-TW" altLang="en-US" sz="2800" dirty="0" smtClean="0"/>
              <a:t>重金屬鎘</a:t>
            </a:r>
            <a:r>
              <a:rPr lang="zh-TW" altLang="en-US" sz="2800" dirty="0"/>
              <a:t>，對健康會造成什麼危害</a:t>
            </a:r>
            <a:r>
              <a:rPr lang="zh-TW" altLang="en-US" sz="2800" dirty="0" smtClean="0"/>
              <a:t>？</a:t>
            </a:r>
            <a:endParaRPr lang="en-US" altLang="zh-TW" sz="2800" dirty="0" smtClean="0"/>
          </a:p>
          <a:p>
            <a:pPr>
              <a:lnSpc>
                <a:spcPct val="150000"/>
              </a:lnSpc>
            </a:pPr>
            <a:r>
              <a:rPr lang="en-US" altLang="zh-TW" sz="2800" dirty="0">
                <a:hlinkClick r:id="rId3"/>
              </a:rPr>
              <a:t>https://</a:t>
            </a:r>
            <a:r>
              <a:rPr lang="en-US" altLang="zh-TW" sz="2800" dirty="0" err="1">
                <a:hlinkClick r:id="rId3"/>
              </a:rPr>
              <a:t>www.youtube.com</a:t>
            </a:r>
            <a:r>
              <a:rPr lang="en-US" altLang="zh-TW" sz="2800" dirty="0">
                <a:hlinkClick r:id="rId3"/>
              </a:rPr>
              <a:t>/</a:t>
            </a:r>
            <a:r>
              <a:rPr lang="en-US" altLang="zh-TW" sz="2800" dirty="0" err="1">
                <a:hlinkClick r:id="rId3"/>
              </a:rPr>
              <a:t>watch?v</a:t>
            </a:r>
            <a:r>
              <a:rPr lang="en-US" altLang="zh-TW" sz="2800" dirty="0">
                <a:hlinkClick r:id="rId3"/>
              </a:rPr>
              <a:t>=</a:t>
            </a:r>
            <a:r>
              <a:rPr lang="en-US" altLang="zh-TW" sz="2800" dirty="0" err="1">
                <a:hlinkClick r:id="rId3"/>
              </a:rPr>
              <a:t>4Uz9UnS14_Q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161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為什麼要回收廢乾電池？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661823"/>
            <a:ext cx="8927842" cy="437953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zh-TW" sz="3200" dirty="0"/>
              <a:t>以一顆１號乾電池為例，若被棄置埋在地裡，能使</a:t>
            </a:r>
            <a:r>
              <a:rPr lang="en-US" altLang="zh-TW" sz="3200" dirty="0"/>
              <a:t>1</a:t>
            </a:r>
            <a:r>
              <a:rPr lang="zh-TW" altLang="zh-TW" sz="3200" dirty="0"/>
              <a:t>平方公尺的土壤永久失去利用</a:t>
            </a:r>
            <a:r>
              <a:rPr lang="zh-TW" altLang="zh-TW" sz="3200" dirty="0" smtClean="0"/>
              <a:t>價值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pPr>
              <a:lnSpc>
                <a:spcPct val="150000"/>
              </a:lnSpc>
            </a:pPr>
            <a:r>
              <a:rPr lang="en-US" altLang="zh-TW" sz="3200" dirty="0" smtClean="0"/>
              <a:t>1</a:t>
            </a:r>
            <a:r>
              <a:rPr lang="zh-TW" altLang="zh-TW" sz="3200" dirty="0"/>
              <a:t>粒鈕扣型電池，則可使６００公噸的水受到污染，相當於</a:t>
            </a:r>
            <a:r>
              <a:rPr lang="zh-TW" altLang="zh-TW" sz="3200"/>
              <a:t>１</a:t>
            </a:r>
            <a:r>
              <a:rPr lang="zh-TW" altLang="zh-TW" sz="3200" smtClean="0"/>
              <a:t>個人</a:t>
            </a:r>
            <a:r>
              <a:rPr lang="zh-TW" altLang="en-US" sz="3200"/>
              <a:t>一</a:t>
            </a:r>
            <a:r>
              <a:rPr lang="zh-TW" altLang="zh-TW" sz="3200" smtClean="0"/>
              <a:t>生</a:t>
            </a:r>
            <a:r>
              <a:rPr lang="zh-TW" altLang="zh-TW" sz="3200" dirty="0"/>
              <a:t>飲水量</a:t>
            </a:r>
            <a:r>
              <a:rPr lang="zh-TW" altLang="zh-TW" sz="3200" dirty="0" smtClean="0"/>
              <a:t>。</a:t>
            </a:r>
            <a:endParaRPr lang="zh-TW" altLang="zh-TW" sz="3200" dirty="0"/>
          </a:p>
        </p:txBody>
      </p:sp>
    </p:spTree>
    <p:extLst>
      <p:ext uri="{BB962C8B-B14F-4D97-AF65-F5344CB8AC3E}">
        <p14:creationId xmlns:p14="http://schemas.microsoft.com/office/powerpoint/2010/main" val="159556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Words>429</Words>
  <Application>Microsoft Office PowerPoint</Application>
  <PresentationFormat>寬螢幕</PresentationFormat>
  <Paragraphs>46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9" baseType="lpstr">
      <vt:lpstr>微軟正黑體</vt:lpstr>
      <vt:lpstr>新細明體</vt:lpstr>
      <vt:lpstr>Arial</vt:lpstr>
      <vt:lpstr>Calibri</vt:lpstr>
      <vt:lpstr>Times New Roman</vt:lpstr>
      <vt:lpstr>Trebuchet MS</vt:lpstr>
      <vt:lpstr>Wingdings 3</vt:lpstr>
      <vt:lpstr>多面向</vt:lpstr>
      <vt:lpstr>廢乾電池</vt:lpstr>
      <vt:lpstr>回收項目</vt:lpstr>
      <vt:lpstr>回收時間及地點</vt:lpstr>
      <vt:lpstr>注意事項</vt:lpstr>
      <vt:lpstr>廢乾電池回收宣導影片</vt:lpstr>
      <vt:lpstr>廢乾電池回收的問與答</vt:lpstr>
      <vt:lpstr>為什麼要回收廢乾電池？</vt:lpstr>
      <vt:lpstr>為什麼要回收廢乾電池？</vt:lpstr>
      <vt:lpstr>為什麼要回收廢乾電池？</vt:lpstr>
      <vt:lpstr>回收廢乾電池，大家一起來！</vt:lpstr>
      <vt:lpstr>教學資源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廢乾電池</dc:title>
  <dc:creator>wyg</dc:creator>
  <cp:lastModifiedBy>wyg</cp:lastModifiedBy>
  <cp:revision>11</cp:revision>
  <dcterms:created xsi:type="dcterms:W3CDTF">2019-09-08T15:12:28Z</dcterms:created>
  <dcterms:modified xsi:type="dcterms:W3CDTF">2019-09-14T03:44:01Z</dcterms:modified>
</cp:coreProperties>
</file>